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7" r:id="rId2"/>
    <p:sldId id="264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0102"/>
    <a:srgbClr val="91E0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78"/>
    <p:restoredTop sz="89130"/>
  </p:normalViewPr>
  <p:slideViewPr>
    <p:cSldViewPr snapToGrid="0" snapToObjects="1" showGuides="1">
      <p:cViewPr varScale="1">
        <p:scale>
          <a:sx n="60" d="100"/>
          <a:sy n="60" d="100"/>
        </p:scale>
        <p:origin x="772" y="44"/>
      </p:cViewPr>
      <p:guideLst>
        <p:guide orient="horz" pos="2160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2E15D00-5D7E-794D-AD4F-DD78B653E7B2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B41A51E-593C-9542-BE98-862307CCC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2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KWRI</a:t>
            </a:r>
          </a:p>
          <a:p>
            <a:r>
              <a:rPr lang="en-US" baseline="0" dirty="0"/>
              <a:t>February 2018 vs.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1A51E-593C-9542-BE98-862307CCC2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6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KWRI</a:t>
            </a:r>
          </a:p>
          <a:p>
            <a:r>
              <a:rPr lang="en-US" baseline="0" dirty="0"/>
              <a:t>February 2018 vs. 2019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1A51E-593C-9542-BE98-862307CCC2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535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50A8-F683-D543-BAD6-9D9A2019858B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CCE81-DC01-FE4E-9623-C72F623C4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99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50A8-F683-D543-BAD6-9D9A2019858B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CCE81-DC01-FE4E-9623-C72F623C4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52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50A8-F683-D543-BAD6-9D9A2019858B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CCE81-DC01-FE4E-9623-C72F623C4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123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50A8-F683-D543-BAD6-9D9A2019858B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CCE81-DC01-FE4E-9623-C72F623C4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11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50A8-F683-D543-BAD6-9D9A2019858B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CCE81-DC01-FE4E-9623-C72F623C4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75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50A8-F683-D543-BAD6-9D9A2019858B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CCE81-DC01-FE4E-9623-C72F623C4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05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50A8-F683-D543-BAD6-9D9A2019858B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CCE81-DC01-FE4E-9623-C72F623C4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29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50A8-F683-D543-BAD6-9D9A2019858B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CCE81-DC01-FE4E-9623-C72F623C4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5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50A8-F683-D543-BAD6-9D9A2019858B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CCE81-DC01-FE4E-9623-C72F623C4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130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50A8-F683-D543-BAD6-9D9A2019858B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CCE81-DC01-FE4E-9623-C72F623C4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046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50A8-F683-D543-BAD6-9D9A2019858B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CCE81-DC01-FE4E-9623-C72F623C4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27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550A8-F683-D543-BAD6-9D9A2019858B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CCE81-DC01-FE4E-9623-C72F623C4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956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2577" y="3381223"/>
            <a:ext cx="428478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 Black" charset="0"/>
                <a:cs typeface="Arial" panose="020B0604020202020204" pitchFamily="34" charset="0"/>
              </a:rPr>
              <a:t>In February 2019,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 Black" charset="0"/>
                <a:cs typeface="Arial" panose="020B0604020202020204" pitchFamily="34" charset="0"/>
              </a:rPr>
              <a:t>Keller Williams’ listings sold increased 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Arial Black" charset="0"/>
                <a:cs typeface="Arial" panose="020B0604020202020204" pitchFamily="34" charset="0"/>
              </a:rPr>
              <a:t>3%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 Black" charset="0"/>
                <a:cs typeface="Arial" panose="020B0604020202020204" pitchFamily="34" charset="0"/>
              </a:rPr>
              <a:t>compared to February 2018. Meanwhile, the industry experienced a 2.2% decrease </a:t>
            </a:r>
            <a:b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 Black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 Black" charset="0"/>
                <a:cs typeface="Arial" panose="020B0604020202020204" pitchFamily="34" charset="0"/>
              </a:rPr>
              <a:t>in houses sold.</a:t>
            </a:r>
          </a:p>
          <a:p>
            <a:endParaRPr lang="en-US" sz="2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Arial Black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That’s a difference of 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5.2</a:t>
            </a:r>
            <a:r>
              <a:rPr lang="en-US" sz="2400" b="1" dirty="0">
                <a:solidFill>
                  <a:srgbClr val="B5010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7" name="Rectangle 16"/>
          <p:cNvSpPr/>
          <p:nvPr/>
        </p:nvSpPr>
        <p:spPr>
          <a:xfrm rot="16200000">
            <a:off x="10205151" y="4846532"/>
            <a:ext cx="361170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rgbClr val="B50102"/>
                </a:solidFill>
                <a:latin typeface="Arial Black" charset="0"/>
                <a:ea typeface="Arial Black" charset="0"/>
                <a:cs typeface="Arial Black" charset="0"/>
              </a:rPr>
              <a:t>February 2019 | Keller Williams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60288" y="581866"/>
            <a:ext cx="35966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4800" b="1" dirty="0">
                <a:solidFill>
                  <a:srgbClr val="B50102"/>
                </a:solidFill>
                <a:latin typeface="Arial Black" charset="0"/>
                <a:ea typeface="Arial Black" charset="0"/>
                <a:cs typeface="Arial Black" charset="0"/>
              </a:rPr>
              <a:t>MORE</a:t>
            </a:r>
            <a:r>
              <a:rPr lang="en-US" sz="4800" b="1" dirty="0">
                <a:solidFill>
                  <a:schemeClr val="bg2">
                    <a:lumMod val="75000"/>
                  </a:schemeClr>
                </a:solidFill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en-US" sz="4800" b="1" dirty="0">
                <a:solidFill>
                  <a:srgbClr val="B50102"/>
                </a:solidFill>
                <a:latin typeface="Arial Black" charset="0"/>
                <a:ea typeface="Arial Black" charset="0"/>
                <a:cs typeface="Arial Black" charset="0"/>
              </a:rPr>
              <a:t>LISTINGS SOLD</a:t>
            </a:r>
            <a:endParaRPr lang="en-US" sz="4800" b="1" dirty="0">
              <a:solidFill>
                <a:schemeClr val="tx1">
                  <a:lumMod val="65000"/>
                  <a:lumOff val="35000"/>
                </a:schemeClr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879C77-0858-4A17-8AB9-DE2F7F8159A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alphaModFix amt="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24427" y="0"/>
            <a:ext cx="68675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403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DAC599D-3203-674B-B300-0A0806BE490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alphaModFix amt="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33"/>
          <a:stretch/>
        </p:blipFill>
        <p:spPr>
          <a:xfrm>
            <a:off x="0" y="0"/>
            <a:ext cx="6867573" cy="68580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 rot="16200000">
            <a:off x="-1686866" y="4776853"/>
            <a:ext cx="377073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chemeClr val="bg2">
                    <a:lumMod val="75000"/>
                  </a:schemeClr>
                </a:solidFill>
                <a:latin typeface="Arial Black" charset="0"/>
                <a:ea typeface="Arial Black" charset="0"/>
                <a:cs typeface="Arial Black" charset="0"/>
              </a:rPr>
              <a:t>February 2019 | Keller Williams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594076" y="697485"/>
            <a:ext cx="436346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B50102"/>
                </a:solidFill>
                <a:latin typeface="Arial Black" charset="0"/>
                <a:ea typeface="Arial Black" charset="0"/>
                <a:cs typeface="Arial Black" charset="0"/>
              </a:rPr>
              <a:t>MORE</a:t>
            </a:r>
            <a:r>
              <a:rPr lang="en-US" sz="4800" b="1" dirty="0">
                <a:solidFill>
                  <a:schemeClr val="bg2">
                    <a:lumMod val="75000"/>
                  </a:schemeClr>
                </a:solidFill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en-US" sz="4800" b="1" dirty="0">
                <a:solidFill>
                  <a:srgbClr val="B50102"/>
                </a:solidFill>
                <a:latin typeface="Arial Black" charset="0"/>
                <a:ea typeface="Arial Black" charset="0"/>
                <a:cs typeface="Arial Black" charset="0"/>
              </a:rPr>
              <a:t>LISTINGS SOLD BY VOLUME</a:t>
            </a:r>
            <a:endParaRPr lang="en-US" sz="4800" b="1" dirty="0">
              <a:solidFill>
                <a:schemeClr val="tx1">
                  <a:lumMod val="65000"/>
                  <a:lumOff val="35000"/>
                </a:schemeClr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66A9FC7-8434-F14E-8F0B-432E4D478497}"/>
              </a:ext>
            </a:extLst>
          </p:cNvPr>
          <p:cNvSpPr/>
          <p:nvPr/>
        </p:nvSpPr>
        <p:spPr>
          <a:xfrm>
            <a:off x="7594076" y="4004337"/>
            <a:ext cx="4363461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 Black" charset="0"/>
                <a:cs typeface="Arial" panose="020B0604020202020204" pitchFamily="34" charset="0"/>
              </a:rPr>
              <a:t>In February 2019,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 Black" charset="0"/>
                <a:cs typeface="Arial" panose="020B0604020202020204" pitchFamily="34" charset="0"/>
              </a:rPr>
              <a:t>Keller Williams’ listings sold by volume increased 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Arial Black" charset="0"/>
                <a:cs typeface="Arial" panose="020B0604020202020204" pitchFamily="34" charset="0"/>
              </a:rPr>
              <a:t>3.4%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ea typeface="Arial Black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 Black" charset="0"/>
                <a:cs typeface="Arial" panose="020B0604020202020204" pitchFamily="34" charset="0"/>
              </a:rPr>
              <a:t>compared to February 2018.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 Black" charset="0"/>
                <a:cs typeface="Arial" panose="020B0604020202020204" pitchFamily="34" charset="0"/>
              </a:rPr>
              <a:t>The industry, however, experienced a 0.5% increase in houses sold by volume.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 Black" charset="0"/>
                <a:cs typeface="Arial" panose="020B0604020202020204" pitchFamily="34" charset="0"/>
              </a:rPr>
              <a:t>That’s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difference </a:t>
            </a:r>
            <a:r>
              <a:rPr lang="en-US" sz="20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2.9</a:t>
            </a:r>
            <a:r>
              <a:rPr lang="en-US" sz="2400" b="1">
                <a:solidFill>
                  <a:srgbClr val="B5010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%.</a:t>
            </a:r>
            <a:endParaRPr lang="en-US" sz="2400" b="1" dirty="0">
              <a:solidFill>
                <a:srgbClr val="B5010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914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4412</TotalTime>
  <Words>99</Words>
  <Application>Microsoft Office PowerPoint</Application>
  <PresentationFormat>Widescreen</PresentationFormat>
  <Paragraphs>16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Aditi Khemka</cp:lastModifiedBy>
  <cp:revision>129</cp:revision>
  <cp:lastPrinted>2019-01-28T18:54:21Z</cp:lastPrinted>
  <dcterms:created xsi:type="dcterms:W3CDTF">2016-06-28T21:07:41Z</dcterms:created>
  <dcterms:modified xsi:type="dcterms:W3CDTF">2019-03-26T19:42:50Z</dcterms:modified>
</cp:coreProperties>
</file>