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F2C"/>
    <a:srgbClr val="323132"/>
    <a:srgbClr val="E7E7E8"/>
    <a:srgbClr val="EEEFEF"/>
    <a:srgbClr val="77787B"/>
    <a:srgbClr val="EC1C24"/>
    <a:srgbClr val="3A3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426" y="53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C974-8C38-44B9-BC13-8F3D5E6461E7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D080-A296-4F24-8945-472E6E4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4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C974-8C38-44B9-BC13-8F3D5E6461E7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D080-A296-4F24-8945-472E6E4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9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C974-8C38-44B9-BC13-8F3D5E6461E7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D080-A296-4F24-8945-472E6E4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C974-8C38-44B9-BC13-8F3D5E6461E7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D080-A296-4F24-8945-472E6E4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3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C974-8C38-44B9-BC13-8F3D5E6461E7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D080-A296-4F24-8945-472E6E4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0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C974-8C38-44B9-BC13-8F3D5E6461E7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D080-A296-4F24-8945-472E6E4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6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C974-8C38-44B9-BC13-8F3D5E6461E7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D080-A296-4F24-8945-472E6E4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6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C974-8C38-44B9-BC13-8F3D5E6461E7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D080-A296-4F24-8945-472E6E4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3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C974-8C38-44B9-BC13-8F3D5E6461E7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D080-A296-4F24-8945-472E6E4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9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C974-8C38-44B9-BC13-8F3D5E6461E7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D080-A296-4F24-8945-472E6E4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7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C974-8C38-44B9-BC13-8F3D5E6461E7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D080-A296-4F24-8945-472E6E4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8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FC974-8C38-44B9-BC13-8F3D5E6461E7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AD080-A296-4F24-8945-472E6E4BA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3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52804D-154B-4AB8-9583-0963C6CF1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058399" cy="7772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1C43AD-5AF4-4E18-B217-8FEEB1E4E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26" y="6002999"/>
            <a:ext cx="2279715" cy="1036234"/>
          </a:xfrm>
          <a:prstGeom prst="rect">
            <a:avLst/>
          </a:prstGeom>
        </p:spPr>
      </p:pic>
      <p:pic>
        <p:nvPicPr>
          <p:cNvPr id="9" name="Picture 8" descr="A picture containing thing&#10;&#10;Description generated with very high confidence">
            <a:extLst>
              <a:ext uri="{FF2B5EF4-FFF2-40B4-BE49-F238E27FC236}">
                <a16:creationId xmlns:a16="http://schemas.microsoft.com/office/drawing/2014/main" id="{119F50B2-0A89-4D26-92B7-25E83814E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0" y="1909689"/>
            <a:ext cx="4193701" cy="9691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83C6C9-5825-449D-82DE-579F80E8EEBD}"/>
              </a:ext>
            </a:extLst>
          </p:cNvPr>
          <p:cNvSpPr txBox="1"/>
          <p:nvPr/>
        </p:nvSpPr>
        <p:spPr>
          <a:xfrm>
            <a:off x="4668253" y="2695069"/>
            <a:ext cx="4572000" cy="890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87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REAL ESTATE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5A9A70-48DC-4135-8CD5-584DAD1DBC2D}"/>
              </a:ext>
            </a:extLst>
          </p:cNvPr>
          <p:cNvSpPr txBox="1"/>
          <p:nvPr/>
        </p:nvSpPr>
        <p:spPr>
          <a:xfrm>
            <a:off x="4656220" y="3449914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C1C24"/>
                </a:solidFill>
                <a:latin typeface="wusmhelveticaneuecdnmedreg" panose="020B0606030502030204" pitchFamily="34" charset="0"/>
              </a:rPr>
              <a:t>April 9</a:t>
            </a:r>
            <a:r>
              <a:rPr lang="en-US" sz="2800" baseline="30000" dirty="0">
                <a:solidFill>
                  <a:srgbClr val="EC1C24"/>
                </a:solidFill>
                <a:latin typeface="wusmhelveticaneuecdnmedreg" panose="020B0606030502030204" pitchFamily="34" charset="0"/>
              </a:rPr>
              <a:t>th</a:t>
            </a:r>
            <a:r>
              <a:rPr lang="en-US" sz="2800" dirty="0">
                <a:solidFill>
                  <a:srgbClr val="EC1C24"/>
                </a:solidFill>
                <a:latin typeface="wusmhelveticaneuecdnmedreg" panose="020B0606030502030204" pitchFamily="34" charset="0"/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2803109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3B3243-7899-43F2-879F-FB8E8B036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C66135-3A3E-4A84-889F-4214359CC3C3}"/>
              </a:ext>
            </a:extLst>
          </p:cNvPr>
          <p:cNvSpPr txBox="1"/>
          <p:nvPr/>
        </p:nvSpPr>
        <p:spPr>
          <a:xfrm>
            <a:off x="1139439" y="433136"/>
            <a:ext cx="324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73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MARKET CENTER YEAR OVER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F91432-D6F5-4EAA-8B58-3FB1BB10D8F6}"/>
              </a:ext>
            </a:extLst>
          </p:cNvPr>
          <p:cNvSpPr txBox="1"/>
          <p:nvPr/>
        </p:nvSpPr>
        <p:spPr>
          <a:xfrm>
            <a:off x="1139439" y="4219073"/>
            <a:ext cx="2949012" cy="36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73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MARKET CENTER YEAR TO 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CF8B79-7FF9-43E4-A12E-85DD9FD8AF24}"/>
              </a:ext>
            </a:extLst>
          </p:cNvPr>
          <p:cNvSpPr txBox="1"/>
          <p:nvPr/>
        </p:nvSpPr>
        <p:spPr>
          <a:xfrm>
            <a:off x="1139439" y="929223"/>
            <a:ext cx="18245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MARKET CENTER ACHIEVEMENTS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DF0754-CE84-4C2F-A3B4-C4EA6B735CE8}"/>
              </a:ext>
            </a:extLst>
          </p:cNvPr>
          <p:cNvSpPr txBox="1"/>
          <p:nvPr/>
        </p:nvSpPr>
        <p:spPr>
          <a:xfrm>
            <a:off x="1139439" y="4703129"/>
            <a:ext cx="18245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MARKET CENTER ACHIEVEMENTS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7A3D97-3086-46F3-95B0-3CFAB688E799}"/>
              </a:ext>
            </a:extLst>
          </p:cNvPr>
          <p:cNvSpPr txBox="1"/>
          <p:nvPr/>
        </p:nvSpPr>
        <p:spPr>
          <a:xfrm>
            <a:off x="1139439" y="1314591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Closed Units</a:t>
            </a:r>
          </a:p>
          <a:p>
            <a:endParaRPr lang="en-US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0D6BE8-3604-4012-B025-AA1DB4B7F5F1}"/>
              </a:ext>
            </a:extLst>
          </p:cNvPr>
          <p:cNvSpPr txBox="1"/>
          <p:nvPr/>
        </p:nvSpPr>
        <p:spPr>
          <a:xfrm>
            <a:off x="1139439" y="1553025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Closed Sale Volume</a:t>
            </a:r>
          </a:p>
          <a:p>
            <a:endParaRPr lang="en-US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ED98CD-7997-47B4-AF36-3250BC9BFF26}"/>
              </a:ext>
            </a:extLst>
          </p:cNvPr>
          <p:cNvSpPr txBox="1"/>
          <p:nvPr/>
        </p:nvSpPr>
        <p:spPr>
          <a:xfrm>
            <a:off x="1139439" y="1813882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Listings Taken</a:t>
            </a:r>
          </a:p>
          <a:p>
            <a:endParaRPr lang="en-US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5879B9-091C-482E-ACFB-25E13066621C}"/>
              </a:ext>
            </a:extLst>
          </p:cNvPr>
          <p:cNvSpPr txBox="1"/>
          <p:nvPr/>
        </p:nvSpPr>
        <p:spPr>
          <a:xfrm>
            <a:off x="1139438" y="2076776"/>
            <a:ext cx="148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Listings Taken Volume</a:t>
            </a:r>
          </a:p>
          <a:p>
            <a:endParaRPr lang="en-US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A62718-0184-48C9-9716-F661E6924BFD}"/>
              </a:ext>
            </a:extLst>
          </p:cNvPr>
          <p:cNvSpPr txBox="1"/>
          <p:nvPr/>
        </p:nvSpPr>
        <p:spPr>
          <a:xfrm>
            <a:off x="1139439" y="2310715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Listings Sold</a:t>
            </a:r>
          </a:p>
          <a:p>
            <a:endParaRPr lang="en-US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78C732-0E97-4866-949F-7C3F4F6E7F36}"/>
              </a:ext>
            </a:extLst>
          </p:cNvPr>
          <p:cNvSpPr txBox="1"/>
          <p:nvPr/>
        </p:nvSpPr>
        <p:spPr>
          <a:xfrm>
            <a:off x="1139439" y="2571895"/>
            <a:ext cx="1483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Listings Sold Volume</a:t>
            </a:r>
          </a:p>
          <a:p>
            <a:endParaRPr lang="en-US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9CEEC7-580B-4395-A264-DA00AE4AA865}"/>
              </a:ext>
            </a:extLst>
          </p:cNvPr>
          <p:cNvSpPr txBox="1"/>
          <p:nvPr/>
        </p:nvSpPr>
        <p:spPr>
          <a:xfrm>
            <a:off x="1139439" y="2819506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Contracts Written</a:t>
            </a:r>
          </a:p>
          <a:p>
            <a:endParaRPr lang="en-US" sz="1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D9E833-B13A-4FC1-A37D-7480587C313F}"/>
              </a:ext>
            </a:extLst>
          </p:cNvPr>
          <p:cNvSpPr txBox="1"/>
          <p:nvPr/>
        </p:nvSpPr>
        <p:spPr>
          <a:xfrm>
            <a:off x="1139439" y="3071623"/>
            <a:ext cx="1483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Contracts Written Volume</a:t>
            </a:r>
          </a:p>
          <a:p>
            <a:endParaRPr lang="en-US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2E2FBA-82BE-44BF-BAB1-5169A87E1677}"/>
              </a:ext>
            </a:extLst>
          </p:cNvPr>
          <p:cNvSpPr txBox="1"/>
          <p:nvPr/>
        </p:nvSpPr>
        <p:spPr>
          <a:xfrm>
            <a:off x="1139439" y="3310172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Profit Share</a:t>
            </a:r>
          </a:p>
          <a:p>
            <a:endParaRPr lang="en-US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9FE548-463E-45B6-B657-93824FF3598E}"/>
              </a:ext>
            </a:extLst>
          </p:cNvPr>
          <p:cNvSpPr txBox="1"/>
          <p:nvPr/>
        </p:nvSpPr>
        <p:spPr>
          <a:xfrm>
            <a:off x="1139438" y="5093029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Closed Units</a:t>
            </a:r>
          </a:p>
          <a:p>
            <a:endParaRPr lang="en-US" sz="1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C4C67B-3CCE-49F7-96F5-7D89344CBEC8}"/>
              </a:ext>
            </a:extLst>
          </p:cNvPr>
          <p:cNvSpPr txBox="1"/>
          <p:nvPr/>
        </p:nvSpPr>
        <p:spPr>
          <a:xfrm>
            <a:off x="1139438" y="5331463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Closed Sale Volume</a:t>
            </a:r>
          </a:p>
          <a:p>
            <a:endParaRPr lang="en-US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D55D85-324F-4051-8C93-7B43DB0F58F3}"/>
              </a:ext>
            </a:extLst>
          </p:cNvPr>
          <p:cNvSpPr txBox="1"/>
          <p:nvPr/>
        </p:nvSpPr>
        <p:spPr>
          <a:xfrm>
            <a:off x="1139438" y="5592320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Listings Taken</a:t>
            </a:r>
          </a:p>
          <a:p>
            <a:endParaRPr lang="en-US" sz="1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46811F-384F-402C-BDA2-F2A895162D12}"/>
              </a:ext>
            </a:extLst>
          </p:cNvPr>
          <p:cNvSpPr txBox="1"/>
          <p:nvPr/>
        </p:nvSpPr>
        <p:spPr>
          <a:xfrm>
            <a:off x="1139437" y="5855214"/>
            <a:ext cx="148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Listings Taken Volume</a:t>
            </a:r>
          </a:p>
          <a:p>
            <a:endParaRPr lang="en-US" sz="1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49FBA1-14E1-4205-91EC-32310448ABE8}"/>
              </a:ext>
            </a:extLst>
          </p:cNvPr>
          <p:cNvSpPr txBox="1"/>
          <p:nvPr/>
        </p:nvSpPr>
        <p:spPr>
          <a:xfrm>
            <a:off x="1139438" y="6089153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Listings Sold</a:t>
            </a:r>
          </a:p>
          <a:p>
            <a:endParaRPr lang="en-US" sz="1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09037E-8EA0-47AD-9D8F-0BAD2874D7C3}"/>
              </a:ext>
            </a:extLst>
          </p:cNvPr>
          <p:cNvSpPr txBox="1"/>
          <p:nvPr/>
        </p:nvSpPr>
        <p:spPr>
          <a:xfrm>
            <a:off x="1139438" y="6350333"/>
            <a:ext cx="1483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Listings Sold Volume</a:t>
            </a:r>
          </a:p>
          <a:p>
            <a:endParaRPr lang="en-US" sz="1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A5E074-4ED5-44C6-A699-BB95991B2A67}"/>
              </a:ext>
            </a:extLst>
          </p:cNvPr>
          <p:cNvSpPr txBox="1"/>
          <p:nvPr/>
        </p:nvSpPr>
        <p:spPr>
          <a:xfrm>
            <a:off x="1139438" y="6597944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Contracts Written</a:t>
            </a:r>
          </a:p>
          <a:p>
            <a:endParaRPr lang="en-US" sz="1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25B6E0-E5C6-435F-8C5A-53D95B8FFAA5}"/>
              </a:ext>
            </a:extLst>
          </p:cNvPr>
          <p:cNvSpPr txBox="1"/>
          <p:nvPr/>
        </p:nvSpPr>
        <p:spPr>
          <a:xfrm>
            <a:off x="1139438" y="6850061"/>
            <a:ext cx="1483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Contracts Written Volume</a:t>
            </a:r>
          </a:p>
          <a:p>
            <a:endParaRPr lang="en-US" sz="1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3B67AA-0F2C-42CD-9E43-78C0C80ACD38}"/>
              </a:ext>
            </a:extLst>
          </p:cNvPr>
          <p:cNvSpPr txBox="1"/>
          <p:nvPr/>
        </p:nvSpPr>
        <p:spPr>
          <a:xfrm>
            <a:off x="1139438" y="7088610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Profit Share</a:t>
            </a:r>
          </a:p>
          <a:p>
            <a:endParaRPr lang="en-US" sz="1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4AA243-7CE0-4BAC-AE88-58F0E12F8440}"/>
              </a:ext>
            </a:extLst>
          </p:cNvPr>
          <p:cNvSpPr txBox="1"/>
          <p:nvPr/>
        </p:nvSpPr>
        <p:spPr>
          <a:xfrm>
            <a:off x="4293844" y="930349"/>
            <a:ext cx="7200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JUNE 2016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842976-A7B2-4D46-94C4-CD570E78DAD3}"/>
              </a:ext>
            </a:extLst>
          </p:cNvPr>
          <p:cNvSpPr txBox="1"/>
          <p:nvPr/>
        </p:nvSpPr>
        <p:spPr>
          <a:xfrm>
            <a:off x="6151153" y="929222"/>
            <a:ext cx="7200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JUNE 2017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CF7D25-6025-4B99-84F6-764A495F64E4}"/>
              </a:ext>
            </a:extLst>
          </p:cNvPr>
          <p:cNvSpPr txBox="1"/>
          <p:nvPr/>
        </p:nvSpPr>
        <p:spPr>
          <a:xfrm>
            <a:off x="7840256" y="929222"/>
            <a:ext cx="721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% CHANGE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170C80-828B-4ED8-8DF3-2D0D0BC74DCB}"/>
              </a:ext>
            </a:extLst>
          </p:cNvPr>
          <p:cNvSpPr txBox="1"/>
          <p:nvPr/>
        </p:nvSpPr>
        <p:spPr>
          <a:xfrm>
            <a:off x="3919126" y="4704256"/>
            <a:ext cx="1447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JAN. 1 – JUNE 30TH 2016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B0812B-9CCD-4223-AEBA-0B1CAAF0782E}"/>
              </a:ext>
            </a:extLst>
          </p:cNvPr>
          <p:cNvSpPr txBox="1"/>
          <p:nvPr/>
        </p:nvSpPr>
        <p:spPr>
          <a:xfrm>
            <a:off x="5776436" y="4703129"/>
            <a:ext cx="1447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JAN. 1 – JUNE 30TH 2017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803D1A-6727-4F66-99DE-017CC594E828}"/>
              </a:ext>
            </a:extLst>
          </p:cNvPr>
          <p:cNvSpPr txBox="1"/>
          <p:nvPr/>
        </p:nvSpPr>
        <p:spPr>
          <a:xfrm>
            <a:off x="7829416" y="4703129"/>
            <a:ext cx="721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% CHANGE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AAD7624-C9CA-4B16-8F05-F10A6D0A444E}"/>
              </a:ext>
            </a:extLst>
          </p:cNvPr>
          <p:cNvSpPr txBox="1"/>
          <p:nvPr/>
        </p:nvSpPr>
        <p:spPr>
          <a:xfrm>
            <a:off x="4302468" y="1311259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195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266BE8-6B6C-4E54-B93B-98FAC7883294}"/>
              </a:ext>
            </a:extLst>
          </p:cNvPr>
          <p:cNvSpPr txBox="1"/>
          <p:nvPr/>
        </p:nvSpPr>
        <p:spPr>
          <a:xfrm>
            <a:off x="4302468" y="1549693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$43,050,035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FB4964-2240-4242-B363-38BD2960C69F}"/>
              </a:ext>
            </a:extLst>
          </p:cNvPr>
          <p:cNvSpPr txBox="1"/>
          <p:nvPr/>
        </p:nvSpPr>
        <p:spPr>
          <a:xfrm>
            <a:off x="4302468" y="1810550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174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490CA2C-3F18-46D3-B86A-57BEE054629B}"/>
              </a:ext>
            </a:extLst>
          </p:cNvPr>
          <p:cNvSpPr txBox="1"/>
          <p:nvPr/>
        </p:nvSpPr>
        <p:spPr>
          <a:xfrm>
            <a:off x="4323257" y="2073444"/>
            <a:ext cx="11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$44,193,845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B207F1-48EB-4D60-83DE-1C8CB10E7F8B}"/>
              </a:ext>
            </a:extLst>
          </p:cNvPr>
          <p:cNvSpPr txBox="1"/>
          <p:nvPr/>
        </p:nvSpPr>
        <p:spPr>
          <a:xfrm>
            <a:off x="4302468" y="2307383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90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146E85-9498-4161-94AF-7449C5A43589}"/>
              </a:ext>
            </a:extLst>
          </p:cNvPr>
          <p:cNvSpPr txBox="1"/>
          <p:nvPr/>
        </p:nvSpPr>
        <p:spPr>
          <a:xfrm>
            <a:off x="4293844" y="2567656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$20,383,574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86F53B0-13FB-4020-9DF6-BEA17191E09A}"/>
              </a:ext>
            </a:extLst>
          </p:cNvPr>
          <p:cNvSpPr txBox="1"/>
          <p:nvPr/>
        </p:nvSpPr>
        <p:spPr>
          <a:xfrm>
            <a:off x="4302468" y="2816174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219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68F636-1654-4E39-B6F0-57A270299F81}"/>
              </a:ext>
            </a:extLst>
          </p:cNvPr>
          <p:cNvSpPr txBox="1"/>
          <p:nvPr/>
        </p:nvSpPr>
        <p:spPr>
          <a:xfrm>
            <a:off x="4302468" y="3068291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$52,257,019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DBDD695-AF96-48F2-8546-3CA297FCAF0C}"/>
              </a:ext>
            </a:extLst>
          </p:cNvPr>
          <p:cNvSpPr txBox="1"/>
          <p:nvPr/>
        </p:nvSpPr>
        <p:spPr>
          <a:xfrm>
            <a:off x="4293844" y="3306952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$53,945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6147C07-60F1-4AA5-B284-5DBEAED03FAC}"/>
              </a:ext>
            </a:extLst>
          </p:cNvPr>
          <p:cNvSpPr txBox="1"/>
          <p:nvPr/>
        </p:nvSpPr>
        <p:spPr>
          <a:xfrm>
            <a:off x="6140313" y="1310954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290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E49069-DFF4-4F31-91C7-D6D6FA6B9C3C}"/>
              </a:ext>
            </a:extLst>
          </p:cNvPr>
          <p:cNvSpPr txBox="1"/>
          <p:nvPr/>
        </p:nvSpPr>
        <p:spPr>
          <a:xfrm>
            <a:off x="6140313" y="1549388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$63,797,089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47E4632-AD49-49BB-BBD9-92E20CBD2321}"/>
              </a:ext>
            </a:extLst>
          </p:cNvPr>
          <p:cNvSpPr txBox="1"/>
          <p:nvPr/>
        </p:nvSpPr>
        <p:spPr>
          <a:xfrm>
            <a:off x="6140313" y="1810245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219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A49B4BF-84CF-4B85-9BC0-8EBE20BE75C5}"/>
              </a:ext>
            </a:extLst>
          </p:cNvPr>
          <p:cNvSpPr txBox="1"/>
          <p:nvPr/>
        </p:nvSpPr>
        <p:spPr>
          <a:xfrm>
            <a:off x="6151153" y="2073444"/>
            <a:ext cx="11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$61,660,143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0B4915-19D9-4874-9EBC-95BFCC8CAC30}"/>
              </a:ext>
            </a:extLst>
          </p:cNvPr>
          <p:cNvSpPr txBox="1"/>
          <p:nvPr/>
        </p:nvSpPr>
        <p:spPr>
          <a:xfrm>
            <a:off x="6140313" y="2307078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117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66C87A1-D692-46E0-BE75-22C65FA685A6}"/>
              </a:ext>
            </a:extLst>
          </p:cNvPr>
          <p:cNvSpPr txBox="1"/>
          <p:nvPr/>
        </p:nvSpPr>
        <p:spPr>
          <a:xfrm>
            <a:off x="6140312" y="2580678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$26,622,735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2F45163-8041-4273-9CED-75ED1DE05676}"/>
              </a:ext>
            </a:extLst>
          </p:cNvPr>
          <p:cNvSpPr txBox="1"/>
          <p:nvPr/>
        </p:nvSpPr>
        <p:spPr>
          <a:xfrm>
            <a:off x="6140313" y="2815869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219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BAAF24E-E8AF-4D97-9207-CA536DADBF9A}"/>
              </a:ext>
            </a:extLst>
          </p:cNvPr>
          <p:cNvSpPr txBox="1"/>
          <p:nvPr/>
        </p:nvSpPr>
        <p:spPr>
          <a:xfrm>
            <a:off x="6140313" y="3068291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$52,257,019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F88A4D2-62C1-432A-A0CB-0D8575A04939}"/>
              </a:ext>
            </a:extLst>
          </p:cNvPr>
          <p:cNvSpPr txBox="1"/>
          <p:nvPr/>
        </p:nvSpPr>
        <p:spPr>
          <a:xfrm>
            <a:off x="6140313" y="3306535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$53,945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D1D3ACE-CC1C-4EB3-9005-A196C501EF64}"/>
              </a:ext>
            </a:extLst>
          </p:cNvPr>
          <p:cNvSpPr txBox="1"/>
          <p:nvPr/>
        </p:nvSpPr>
        <p:spPr>
          <a:xfrm>
            <a:off x="7835406" y="1310954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48.7%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9534D49-C86E-4595-87C5-C6460A3F6CBA}"/>
              </a:ext>
            </a:extLst>
          </p:cNvPr>
          <p:cNvSpPr txBox="1"/>
          <p:nvPr/>
        </p:nvSpPr>
        <p:spPr>
          <a:xfrm>
            <a:off x="7835406" y="1549388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48.2%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AA6C15C-2B63-4AAF-B963-B2F0859CCC1E}"/>
              </a:ext>
            </a:extLst>
          </p:cNvPr>
          <p:cNvSpPr txBox="1"/>
          <p:nvPr/>
        </p:nvSpPr>
        <p:spPr>
          <a:xfrm>
            <a:off x="7835406" y="1810245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25.9%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160C630-CE90-4F2A-88D6-296852F0AEF6}"/>
              </a:ext>
            </a:extLst>
          </p:cNvPr>
          <p:cNvSpPr txBox="1"/>
          <p:nvPr/>
        </p:nvSpPr>
        <p:spPr>
          <a:xfrm>
            <a:off x="7846246" y="2073444"/>
            <a:ext cx="11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39.5%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EA25A6A-B4A5-40C6-AA2E-01DC39C19C64}"/>
              </a:ext>
            </a:extLst>
          </p:cNvPr>
          <p:cNvSpPr txBox="1"/>
          <p:nvPr/>
        </p:nvSpPr>
        <p:spPr>
          <a:xfrm>
            <a:off x="7835406" y="2307078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30.0%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22E4679-7623-447C-95A5-9AC5E56BFFF3}"/>
              </a:ext>
            </a:extLst>
          </p:cNvPr>
          <p:cNvSpPr txBox="1"/>
          <p:nvPr/>
        </p:nvSpPr>
        <p:spPr>
          <a:xfrm>
            <a:off x="7835405" y="2580678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30.6%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9CC5D00-C591-4DBB-86B9-81490DC0EA7B}"/>
              </a:ext>
            </a:extLst>
          </p:cNvPr>
          <p:cNvSpPr txBox="1"/>
          <p:nvPr/>
        </p:nvSpPr>
        <p:spPr>
          <a:xfrm>
            <a:off x="7835406" y="2815869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45.7%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5B9EC3D-87A7-4C7F-8C37-C175B65ABDCA}"/>
              </a:ext>
            </a:extLst>
          </p:cNvPr>
          <p:cNvSpPr txBox="1"/>
          <p:nvPr/>
        </p:nvSpPr>
        <p:spPr>
          <a:xfrm>
            <a:off x="7835406" y="3068291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36.6%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278E4FE-93CA-4283-8149-E3ECE63C200A}"/>
              </a:ext>
            </a:extLst>
          </p:cNvPr>
          <p:cNvSpPr txBox="1"/>
          <p:nvPr/>
        </p:nvSpPr>
        <p:spPr>
          <a:xfrm>
            <a:off x="7835406" y="3306535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45.5%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01CA1C8-6BD9-4A24-B6D6-4D44E0846A0E}"/>
              </a:ext>
            </a:extLst>
          </p:cNvPr>
          <p:cNvSpPr txBox="1"/>
          <p:nvPr/>
        </p:nvSpPr>
        <p:spPr>
          <a:xfrm>
            <a:off x="4283004" y="5093029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835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47C474B-98E9-49EB-A789-B825DB4463D8}"/>
              </a:ext>
            </a:extLst>
          </p:cNvPr>
          <p:cNvSpPr txBox="1"/>
          <p:nvPr/>
        </p:nvSpPr>
        <p:spPr>
          <a:xfrm>
            <a:off x="4283004" y="5331463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$181,007,789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49CDB96-B981-4E53-9C9D-81979B2C949A}"/>
              </a:ext>
            </a:extLst>
          </p:cNvPr>
          <p:cNvSpPr txBox="1"/>
          <p:nvPr/>
        </p:nvSpPr>
        <p:spPr>
          <a:xfrm>
            <a:off x="4283004" y="5592320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780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154053F-6EDA-4420-80C5-B9B9A464B60E}"/>
              </a:ext>
            </a:extLst>
          </p:cNvPr>
          <p:cNvSpPr txBox="1"/>
          <p:nvPr/>
        </p:nvSpPr>
        <p:spPr>
          <a:xfrm>
            <a:off x="4293844" y="5855519"/>
            <a:ext cx="11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$186,904,445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A0E466F-0548-4A9D-836D-48C6DC05B398}"/>
              </a:ext>
            </a:extLst>
          </p:cNvPr>
          <p:cNvSpPr txBox="1"/>
          <p:nvPr/>
        </p:nvSpPr>
        <p:spPr>
          <a:xfrm>
            <a:off x="4283004" y="6089153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359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B014DAF-2C04-4668-A082-B91B21166BBD}"/>
              </a:ext>
            </a:extLst>
          </p:cNvPr>
          <p:cNvSpPr txBox="1"/>
          <p:nvPr/>
        </p:nvSpPr>
        <p:spPr>
          <a:xfrm>
            <a:off x="4283003" y="6362753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$78,555,735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902364B-C140-439F-AFB7-085AA8986791}"/>
              </a:ext>
            </a:extLst>
          </p:cNvPr>
          <p:cNvSpPr txBox="1"/>
          <p:nvPr/>
        </p:nvSpPr>
        <p:spPr>
          <a:xfrm>
            <a:off x="4283004" y="6597944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1,078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767A1DD-D746-4C71-B620-D52C4367A466}"/>
              </a:ext>
            </a:extLst>
          </p:cNvPr>
          <p:cNvSpPr txBox="1"/>
          <p:nvPr/>
        </p:nvSpPr>
        <p:spPr>
          <a:xfrm>
            <a:off x="4283004" y="6850366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$235,001,195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5634C88-2EC2-46B9-86F4-CB4CB688194F}"/>
              </a:ext>
            </a:extLst>
          </p:cNvPr>
          <p:cNvSpPr txBox="1"/>
          <p:nvPr/>
        </p:nvSpPr>
        <p:spPr>
          <a:xfrm>
            <a:off x="4283004" y="7088610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$208,876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0229AE4-BD6E-4E9E-BA07-81FC63B861A6}"/>
              </a:ext>
            </a:extLst>
          </p:cNvPr>
          <p:cNvSpPr txBox="1"/>
          <p:nvPr/>
        </p:nvSpPr>
        <p:spPr>
          <a:xfrm>
            <a:off x="6156849" y="5098347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1,138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21DBB39-6E5E-48FC-856D-5CDDF01B7025}"/>
              </a:ext>
            </a:extLst>
          </p:cNvPr>
          <p:cNvSpPr txBox="1"/>
          <p:nvPr/>
        </p:nvSpPr>
        <p:spPr>
          <a:xfrm>
            <a:off x="6156849" y="5336781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$235,615,565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196F629-D647-4BBC-A89E-97924243AE8B}"/>
              </a:ext>
            </a:extLst>
          </p:cNvPr>
          <p:cNvSpPr txBox="1"/>
          <p:nvPr/>
        </p:nvSpPr>
        <p:spPr>
          <a:xfrm>
            <a:off x="6156849" y="5597638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1,102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A407F7C-EF7C-4EFA-BAC0-77C6ECA30EB0}"/>
              </a:ext>
            </a:extLst>
          </p:cNvPr>
          <p:cNvSpPr txBox="1"/>
          <p:nvPr/>
        </p:nvSpPr>
        <p:spPr>
          <a:xfrm>
            <a:off x="6167689" y="5860837"/>
            <a:ext cx="11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$282,242,653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E18707A-05A6-49C9-951D-EDE504217FC4}"/>
              </a:ext>
            </a:extLst>
          </p:cNvPr>
          <p:cNvSpPr txBox="1"/>
          <p:nvPr/>
        </p:nvSpPr>
        <p:spPr>
          <a:xfrm>
            <a:off x="6156849" y="6094471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465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304D83A-5C4C-4B18-960C-3DD5D9EF2E10}"/>
              </a:ext>
            </a:extLst>
          </p:cNvPr>
          <p:cNvSpPr txBox="1"/>
          <p:nvPr/>
        </p:nvSpPr>
        <p:spPr>
          <a:xfrm>
            <a:off x="6156848" y="6368071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$97,498,486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454B4D0-6C06-4994-87D0-405CA6924CFC}"/>
              </a:ext>
            </a:extLst>
          </p:cNvPr>
          <p:cNvSpPr txBox="1"/>
          <p:nvPr/>
        </p:nvSpPr>
        <p:spPr>
          <a:xfrm>
            <a:off x="6156849" y="6603262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1,487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45451F1-68BF-45F6-BBB0-29AA2FBC7967}"/>
              </a:ext>
            </a:extLst>
          </p:cNvPr>
          <p:cNvSpPr txBox="1"/>
          <p:nvPr/>
        </p:nvSpPr>
        <p:spPr>
          <a:xfrm>
            <a:off x="6156849" y="6855684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$327,414,420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722CE9A-DED2-4059-9C89-C55DD2961149}"/>
              </a:ext>
            </a:extLst>
          </p:cNvPr>
          <p:cNvSpPr txBox="1"/>
          <p:nvPr/>
        </p:nvSpPr>
        <p:spPr>
          <a:xfrm>
            <a:off x="6156849" y="7093928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$285,660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2400A3E-067F-402D-B27F-1A2477C26951}"/>
              </a:ext>
            </a:extLst>
          </p:cNvPr>
          <p:cNvSpPr txBox="1"/>
          <p:nvPr/>
        </p:nvSpPr>
        <p:spPr>
          <a:xfrm>
            <a:off x="7844834" y="5073452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36.3%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99B5B37-3062-4EEF-AEDB-8C58E29E3585}"/>
              </a:ext>
            </a:extLst>
          </p:cNvPr>
          <p:cNvSpPr txBox="1"/>
          <p:nvPr/>
        </p:nvSpPr>
        <p:spPr>
          <a:xfrm>
            <a:off x="7844834" y="5311886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30.2%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FA0CB73-FC57-4F43-AFFF-E445124F3D70}"/>
              </a:ext>
            </a:extLst>
          </p:cNvPr>
          <p:cNvSpPr txBox="1"/>
          <p:nvPr/>
        </p:nvSpPr>
        <p:spPr>
          <a:xfrm>
            <a:off x="7844834" y="5572743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41.3%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03568E6-19E7-49BA-B815-B21F5C1BFF17}"/>
              </a:ext>
            </a:extLst>
          </p:cNvPr>
          <p:cNvSpPr txBox="1"/>
          <p:nvPr/>
        </p:nvSpPr>
        <p:spPr>
          <a:xfrm>
            <a:off x="7855674" y="5835942"/>
            <a:ext cx="11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51.0%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12793E6-9785-4B41-93C1-7FD1975710DF}"/>
              </a:ext>
            </a:extLst>
          </p:cNvPr>
          <p:cNvSpPr txBox="1"/>
          <p:nvPr/>
        </p:nvSpPr>
        <p:spPr>
          <a:xfrm>
            <a:off x="7844834" y="6069576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29.5%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8C34526-DDB2-4DE5-879B-EF11DAC47774}"/>
              </a:ext>
            </a:extLst>
          </p:cNvPr>
          <p:cNvSpPr txBox="1"/>
          <p:nvPr/>
        </p:nvSpPr>
        <p:spPr>
          <a:xfrm>
            <a:off x="7844833" y="6343176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24.1%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3292D5B-3321-40D0-82A7-FBCF6E4E61CE}"/>
              </a:ext>
            </a:extLst>
          </p:cNvPr>
          <p:cNvSpPr txBox="1"/>
          <p:nvPr/>
        </p:nvSpPr>
        <p:spPr>
          <a:xfrm>
            <a:off x="7844834" y="6578367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37.9%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EEFDFBE-5BB2-47E0-AF23-3DBA1A09B435}"/>
              </a:ext>
            </a:extLst>
          </p:cNvPr>
          <p:cNvSpPr txBox="1"/>
          <p:nvPr/>
        </p:nvSpPr>
        <p:spPr>
          <a:xfrm>
            <a:off x="7844834" y="6830789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39.3%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C4EE497-2862-4249-A8C3-7C40227D493B}"/>
              </a:ext>
            </a:extLst>
          </p:cNvPr>
          <p:cNvSpPr txBox="1"/>
          <p:nvPr/>
        </p:nvSpPr>
        <p:spPr>
          <a:xfrm>
            <a:off x="7844834" y="7069033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36.8%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5F8F5D-7724-4F72-B0E1-D5318D14A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624537"/>
              </p:ext>
            </p:extLst>
          </p:nvPr>
        </p:nvGraphicFramePr>
        <p:xfrm>
          <a:off x="1080504" y="1310133"/>
          <a:ext cx="7924599" cy="223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739">
                  <a:extLst>
                    <a:ext uri="{9D8B030D-6E8A-4147-A177-3AD203B41FA5}">
                      <a16:colId xmlns:a16="http://schemas.microsoft.com/office/drawing/2014/main" val="1209763513"/>
                    </a:ext>
                  </a:extLst>
                </a:gridCol>
                <a:gridCol w="1817237">
                  <a:extLst>
                    <a:ext uri="{9D8B030D-6E8A-4147-A177-3AD203B41FA5}">
                      <a16:colId xmlns:a16="http://schemas.microsoft.com/office/drawing/2014/main" val="3545810923"/>
                    </a:ext>
                  </a:extLst>
                </a:gridCol>
                <a:gridCol w="1782290">
                  <a:extLst>
                    <a:ext uri="{9D8B030D-6E8A-4147-A177-3AD203B41FA5}">
                      <a16:colId xmlns:a16="http://schemas.microsoft.com/office/drawing/2014/main" val="2278295619"/>
                    </a:ext>
                  </a:extLst>
                </a:gridCol>
                <a:gridCol w="1642333">
                  <a:extLst>
                    <a:ext uri="{9D8B030D-6E8A-4147-A177-3AD203B41FA5}">
                      <a16:colId xmlns:a16="http://schemas.microsoft.com/office/drawing/2014/main" val="3586097702"/>
                    </a:ext>
                  </a:extLst>
                </a:gridCol>
              </a:tblGrid>
              <a:tr h="248220">
                <a:tc>
                  <a:txBody>
                    <a:bodyPr/>
                    <a:lstStyle/>
                    <a:p>
                      <a:r>
                        <a:rPr lang="en-US" sz="1000" b="0" dirty="0">
                          <a:latin typeface="wusmhelveticaneuecdnmedreg" panose="020B0606030502030204" pitchFamily="34" charset="0"/>
                        </a:rPr>
                        <a:t>Closed Units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158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226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43.0%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48428"/>
                  </a:ext>
                </a:extLst>
              </a:tr>
              <a:tr h="24822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Closed Sale Volume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$30,295,770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$55,122,119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81.9%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173714"/>
                  </a:ext>
                </a:extLst>
              </a:tr>
              <a:tr h="24822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Listings Taken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165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187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13.3%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677378"/>
                  </a:ext>
                </a:extLst>
              </a:tr>
              <a:tr h="24822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Listings Taken Volume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$37,449,878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$63,389,905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69.3%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419225"/>
                  </a:ext>
                </a:extLst>
              </a:tr>
              <a:tr h="24822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Listings Sold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66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100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51.5%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47618"/>
                  </a:ext>
                </a:extLst>
              </a:tr>
              <a:tr h="24822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Listings Sold Volume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$12,159,824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$25,373,970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109.7%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365105"/>
                  </a:ext>
                </a:extLst>
              </a:tr>
              <a:tr h="24822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Contracts Written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285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252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-11.3%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227582"/>
                  </a:ext>
                </a:extLst>
              </a:tr>
              <a:tr h="24822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Contracts Written Volume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$60,843,622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$59,443,118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-2.3%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39396"/>
                  </a:ext>
                </a:extLst>
              </a:tr>
              <a:tr h="24822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Profit Share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$35,801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$70,700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97.5%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388368"/>
                  </a:ext>
                </a:extLst>
              </a:tr>
            </a:tbl>
          </a:graphicData>
        </a:graphic>
      </p:graphicFrame>
      <p:graphicFrame>
        <p:nvGraphicFramePr>
          <p:cNvPr id="93" name="Table 92">
            <a:extLst>
              <a:ext uri="{FF2B5EF4-FFF2-40B4-BE49-F238E27FC236}">
                <a16:creationId xmlns:a16="http://schemas.microsoft.com/office/drawing/2014/main" id="{268FD593-474D-4E9A-8B31-AA49442AB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264468"/>
              </p:ext>
            </p:extLst>
          </p:nvPr>
        </p:nvGraphicFramePr>
        <p:xfrm>
          <a:off x="1093136" y="5137891"/>
          <a:ext cx="7924599" cy="223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739">
                  <a:extLst>
                    <a:ext uri="{9D8B030D-6E8A-4147-A177-3AD203B41FA5}">
                      <a16:colId xmlns:a16="http://schemas.microsoft.com/office/drawing/2014/main" val="1209763513"/>
                    </a:ext>
                  </a:extLst>
                </a:gridCol>
                <a:gridCol w="1817237">
                  <a:extLst>
                    <a:ext uri="{9D8B030D-6E8A-4147-A177-3AD203B41FA5}">
                      <a16:colId xmlns:a16="http://schemas.microsoft.com/office/drawing/2014/main" val="3545810923"/>
                    </a:ext>
                  </a:extLst>
                </a:gridCol>
                <a:gridCol w="1782290">
                  <a:extLst>
                    <a:ext uri="{9D8B030D-6E8A-4147-A177-3AD203B41FA5}">
                      <a16:colId xmlns:a16="http://schemas.microsoft.com/office/drawing/2014/main" val="2278295619"/>
                    </a:ext>
                  </a:extLst>
                </a:gridCol>
                <a:gridCol w="1642333">
                  <a:extLst>
                    <a:ext uri="{9D8B030D-6E8A-4147-A177-3AD203B41FA5}">
                      <a16:colId xmlns:a16="http://schemas.microsoft.com/office/drawing/2014/main" val="3586097702"/>
                    </a:ext>
                  </a:extLst>
                </a:gridCol>
              </a:tblGrid>
              <a:tr h="248220">
                <a:tc>
                  <a:txBody>
                    <a:bodyPr/>
                    <a:lstStyle/>
                    <a:p>
                      <a:r>
                        <a:rPr lang="en-US" sz="1000" b="0" dirty="0">
                          <a:latin typeface="wusmhelveticaneuecdnmedreg" panose="020B0606030502030204" pitchFamily="34" charset="0"/>
                        </a:rPr>
                        <a:t>Closed Units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410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561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36.8%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48428"/>
                  </a:ext>
                </a:extLst>
              </a:tr>
              <a:tr h="24822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Closed Sale Volume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$81,690,636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$131,606,609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61.1%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173714"/>
                  </a:ext>
                </a:extLst>
              </a:tr>
              <a:tr h="24822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Listings Taken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449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544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21.2%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677378"/>
                  </a:ext>
                </a:extLst>
              </a:tr>
              <a:tr h="24822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Listings Taken Volume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$105,219,512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$178,797,946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69.9%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419225"/>
                  </a:ext>
                </a:extLst>
              </a:tr>
              <a:tr h="24822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Listings Sold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170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243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42.9%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47618"/>
                  </a:ext>
                </a:extLst>
              </a:tr>
              <a:tr h="24822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Listings Sold Volume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$33,916,251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$59,292,221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74.8%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365105"/>
                  </a:ext>
                </a:extLst>
              </a:tr>
              <a:tr h="24822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Contracts Written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613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711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16.0%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227582"/>
                  </a:ext>
                </a:extLst>
              </a:tr>
              <a:tr h="24822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Contracts Written Volume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$126,932,390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$168,571,982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32.8%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39396"/>
                  </a:ext>
                </a:extLst>
              </a:tr>
              <a:tr h="24822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Profit Share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$82,980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$131,289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58.2%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38836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C1B15FE-5A32-42C9-A180-9869DE942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104614"/>
              </p:ext>
            </p:extLst>
          </p:nvPr>
        </p:nvGraphicFramePr>
        <p:xfrm>
          <a:off x="1080503" y="886680"/>
          <a:ext cx="7937232" cy="34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419">
                  <a:extLst>
                    <a:ext uri="{9D8B030D-6E8A-4147-A177-3AD203B41FA5}">
                      <a16:colId xmlns:a16="http://schemas.microsoft.com/office/drawing/2014/main" val="2162601440"/>
                    </a:ext>
                  </a:extLst>
                </a:gridCol>
                <a:gridCol w="1794075">
                  <a:extLst>
                    <a:ext uri="{9D8B030D-6E8A-4147-A177-3AD203B41FA5}">
                      <a16:colId xmlns:a16="http://schemas.microsoft.com/office/drawing/2014/main" val="385908559"/>
                    </a:ext>
                  </a:extLst>
                </a:gridCol>
                <a:gridCol w="1805651">
                  <a:extLst>
                    <a:ext uri="{9D8B030D-6E8A-4147-A177-3AD203B41FA5}">
                      <a16:colId xmlns:a16="http://schemas.microsoft.com/office/drawing/2014/main" val="2793542704"/>
                    </a:ext>
                  </a:extLst>
                </a:gridCol>
                <a:gridCol w="1633087">
                  <a:extLst>
                    <a:ext uri="{9D8B030D-6E8A-4147-A177-3AD203B41FA5}">
                      <a16:colId xmlns:a16="http://schemas.microsoft.com/office/drawing/2014/main" val="4158344760"/>
                    </a:ext>
                  </a:extLst>
                </a:gridCol>
              </a:tblGrid>
              <a:tr h="340066"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MARKET CENTER ACHIEVEMENTS</a:t>
                      </a:r>
                    </a:p>
                  </a:txBody>
                  <a:tcPr marT="37785" marB="37785" anchor="ctr">
                    <a:solidFill>
                      <a:srgbClr val="DA1F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MARCH 2017</a:t>
                      </a:r>
                    </a:p>
                  </a:txBody>
                  <a:tcPr marT="37785" marB="37785" anchor="ctr">
                    <a:solidFill>
                      <a:srgbClr val="EC1C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MARCH 2018</a:t>
                      </a:r>
                    </a:p>
                  </a:txBody>
                  <a:tcPr marT="37785" marB="37785" anchor="ctr">
                    <a:solidFill>
                      <a:srgbClr val="EC1C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% CHANGE</a:t>
                      </a:r>
                    </a:p>
                  </a:txBody>
                  <a:tcPr marT="37785" marB="37785" anchor="ctr">
                    <a:solidFill>
                      <a:srgbClr val="EC1C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336420"/>
                  </a:ext>
                </a:extLst>
              </a:tr>
            </a:tbl>
          </a:graphicData>
        </a:graphic>
      </p:graphicFrame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C87B1DB6-F88F-47ED-89DD-27405E621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23666"/>
              </p:ext>
            </p:extLst>
          </p:nvPr>
        </p:nvGraphicFramePr>
        <p:xfrm>
          <a:off x="1093136" y="4666768"/>
          <a:ext cx="7937232" cy="333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419">
                  <a:extLst>
                    <a:ext uri="{9D8B030D-6E8A-4147-A177-3AD203B41FA5}">
                      <a16:colId xmlns:a16="http://schemas.microsoft.com/office/drawing/2014/main" val="2162601440"/>
                    </a:ext>
                  </a:extLst>
                </a:gridCol>
                <a:gridCol w="1794075">
                  <a:extLst>
                    <a:ext uri="{9D8B030D-6E8A-4147-A177-3AD203B41FA5}">
                      <a16:colId xmlns:a16="http://schemas.microsoft.com/office/drawing/2014/main" val="385908559"/>
                    </a:ext>
                  </a:extLst>
                </a:gridCol>
                <a:gridCol w="1805651">
                  <a:extLst>
                    <a:ext uri="{9D8B030D-6E8A-4147-A177-3AD203B41FA5}">
                      <a16:colId xmlns:a16="http://schemas.microsoft.com/office/drawing/2014/main" val="2793542704"/>
                    </a:ext>
                  </a:extLst>
                </a:gridCol>
                <a:gridCol w="1633087">
                  <a:extLst>
                    <a:ext uri="{9D8B030D-6E8A-4147-A177-3AD203B41FA5}">
                      <a16:colId xmlns:a16="http://schemas.microsoft.com/office/drawing/2014/main" val="4158344760"/>
                    </a:ext>
                  </a:extLst>
                </a:gridCol>
              </a:tblGrid>
              <a:tr h="333249"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MARKET CENTER ACHIEVEMENTS</a:t>
                      </a:r>
                    </a:p>
                  </a:txBody>
                  <a:tcPr marT="34350" marB="34350" anchor="ctr">
                    <a:solidFill>
                      <a:srgbClr val="DA1F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JAN. 1 – MARCH 31</a:t>
                      </a:r>
                      <a:r>
                        <a:rPr lang="en-US" sz="1000" b="0" baseline="3000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st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, 2017</a:t>
                      </a:r>
                    </a:p>
                  </a:txBody>
                  <a:tcPr marT="34350" marB="34350" anchor="ctr">
                    <a:solidFill>
                      <a:srgbClr val="EC1C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JAN. 1 – MARCH 31</a:t>
                      </a:r>
                      <a:r>
                        <a:rPr lang="en-US" sz="1000" b="0" baseline="3000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st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, 2018</a:t>
                      </a:r>
                    </a:p>
                  </a:txBody>
                  <a:tcPr marT="34350" marB="34350" anchor="ctr">
                    <a:solidFill>
                      <a:srgbClr val="EC1C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% CHANGE</a:t>
                      </a:r>
                    </a:p>
                  </a:txBody>
                  <a:tcPr marT="34350" marB="34350" anchor="ctr">
                    <a:solidFill>
                      <a:srgbClr val="EC1C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336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6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1096003E-FA90-49C5-A50E-3EBC5B1A1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2464" r="17942" b="22751"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C66135-3A3E-4A84-889F-4214359CC3C3}"/>
              </a:ext>
            </a:extLst>
          </p:cNvPr>
          <p:cNvSpPr txBox="1"/>
          <p:nvPr/>
        </p:nvSpPr>
        <p:spPr>
          <a:xfrm>
            <a:off x="1139439" y="601581"/>
            <a:ext cx="2093778" cy="36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73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MLS YEAR OVER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F91432-D6F5-4EAA-8B58-3FB1BB10D8F6}"/>
              </a:ext>
            </a:extLst>
          </p:cNvPr>
          <p:cNvSpPr txBox="1"/>
          <p:nvPr/>
        </p:nvSpPr>
        <p:spPr>
          <a:xfrm>
            <a:off x="1139439" y="4351423"/>
            <a:ext cx="1846146" cy="36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73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MLS YEAR TO 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CF8B79-7FF9-43E4-A12E-85DD9FD8AF24}"/>
              </a:ext>
            </a:extLst>
          </p:cNvPr>
          <p:cNvSpPr txBox="1"/>
          <p:nvPr/>
        </p:nvSpPr>
        <p:spPr>
          <a:xfrm>
            <a:off x="1139439" y="1109695"/>
            <a:ext cx="18245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MARKET CENTER ACHIEVEMENTS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DF0754-CE84-4C2F-A3B4-C4EA6B735CE8}"/>
              </a:ext>
            </a:extLst>
          </p:cNvPr>
          <p:cNvSpPr txBox="1"/>
          <p:nvPr/>
        </p:nvSpPr>
        <p:spPr>
          <a:xfrm>
            <a:off x="1139439" y="4859543"/>
            <a:ext cx="18245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MARKET CENTER ACHIEVEMENTS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7A3D97-3086-46F3-95B0-3CFAB688E799}"/>
              </a:ext>
            </a:extLst>
          </p:cNvPr>
          <p:cNvSpPr txBox="1"/>
          <p:nvPr/>
        </p:nvSpPr>
        <p:spPr>
          <a:xfrm>
            <a:off x="1139439" y="1471004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Closed Units</a:t>
            </a:r>
          </a:p>
          <a:p>
            <a:endParaRPr lang="en-US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0D6BE8-3604-4012-B025-AA1DB4B7F5F1}"/>
              </a:ext>
            </a:extLst>
          </p:cNvPr>
          <p:cNvSpPr txBox="1"/>
          <p:nvPr/>
        </p:nvSpPr>
        <p:spPr>
          <a:xfrm>
            <a:off x="1139439" y="1709438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Closed Sale Volume</a:t>
            </a:r>
          </a:p>
          <a:p>
            <a:endParaRPr lang="en-US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ED98CD-7997-47B4-AF36-3250BC9BFF26}"/>
              </a:ext>
            </a:extLst>
          </p:cNvPr>
          <p:cNvSpPr txBox="1"/>
          <p:nvPr/>
        </p:nvSpPr>
        <p:spPr>
          <a:xfrm>
            <a:off x="1139439" y="1970294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Listings Taken</a:t>
            </a:r>
          </a:p>
          <a:p>
            <a:endParaRPr lang="en-US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5879B9-091C-482E-ACFB-25E13066621C}"/>
              </a:ext>
            </a:extLst>
          </p:cNvPr>
          <p:cNvSpPr txBox="1"/>
          <p:nvPr/>
        </p:nvSpPr>
        <p:spPr>
          <a:xfrm>
            <a:off x="1139438" y="2245221"/>
            <a:ext cx="148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Listings Taken Volume</a:t>
            </a:r>
          </a:p>
          <a:p>
            <a:endParaRPr lang="en-US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A62718-0184-48C9-9716-F661E6924BFD}"/>
              </a:ext>
            </a:extLst>
          </p:cNvPr>
          <p:cNvSpPr txBox="1"/>
          <p:nvPr/>
        </p:nvSpPr>
        <p:spPr>
          <a:xfrm>
            <a:off x="1139439" y="2479160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Listings Sold</a:t>
            </a:r>
          </a:p>
          <a:p>
            <a:endParaRPr lang="en-US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78C732-0E97-4866-949F-7C3F4F6E7F36}"/>
              </a:ext>
            </a:extLst>
          </p:cNvPr>
          <p:cNvSpPr txBox="1"/>
          <p:nvPr/>
        </p:nvSpPr>
        <p:spPr>
          <a:xfrm>
            <a:off x="1139439" y="2716277"/>
            <a:ext cx="1483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Listings Sold Volume</a:t>
            </a:r>
          </a:p>
          <a:p>
            <a:endParaRPr lang="en-US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9CEEC7-580B-4395-A264-DA00AE4AA865}"/>
              </a:ext>
            </a:extLst>
          </p:cNvPr>
          <p:cNvSpPr txBox="1"/>
          <p:nvPr/>
        </p:nvSpPr>
        <p:spPr>
          <a:xfrm>
            <a:off x="1139439" y="2963888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Contracts Written</a:t>
            </a:r>
          </a:p>
          <a:p>
            <a:endParaRPr lang="en-US" sz="1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D9E833-B13A-4FC1-A37D-7480587C313F}"/>
              </a:ext>
            </a:extLst>
          </p:cNvPr>
          <p:cNvSpPr txBox="1"/>
          <p:nvPr/>
        </p:nvSpPr>
        <p:spPr>
          <a:xfrm>
            <a:off x="1139439" y="3216005"/>
            <a:ext cx="1483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Contracts Written Volume</a:t>
            </a:r>
          </a:p>
          <a:p>
            <a:endParaRPr lang="en-US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9FE548-463E-45B6-B657-93824FF3598E}"/>
              </a:ext>
            </a:extLst>
          </p:cNvPr>
          <p:cNvSpPr txBox="1"/>
          <p:nvPr/>
        </p:nvSpPr>
        <p:spPr>
          <a:xfrm>
            <a:off x="1139438" y="5225379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Closed Units</a:t>
            </a:r>
          </a:p>
          <a:p>
            <a:endParaRPr lang="en-US" sz="1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C4C67B-3CCE-49F7-96F5-7D89344CBEC8}"/>
              </a:ext>
            </a:extLst>
          </p:cNvPr>
          <p:cNvSpPr txBox="1"/>
          <p:nvPr/>
        </p:nvSpPr>
        <p:spPr>
          <a:xfrm>
            <a:off x="1139438" y="5463813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Closed Sale Volume</a:t>
            </a:r>
          </a:p>
          <a:p>
            <a:endParaRPr lang="en-US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D55D85-324F-4051-8C93-7B43DB0F58F3}"/>
              </a:ext>
            </a:extLst>
          </p:cNvPr>
          <p:cNvSpPr txBox="1"/>
          <p:nvPr/>
        </p:nvSpPr>
        <p:spPr>
          <a:xfrm>
            <a:off x="1139438" y="5724670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Listings Taken</a:t>
            </a:r>
          </a:p>
          <a:p>
            <a:endParaRPr lang="en-US" sz="1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46811F-384F-402C-BDA2-F2A895162D12}"/>
              </a:ext>
            </a:extLst>
          </p:cNvPr>
          <p:cNvSpPr txBox="1"/>
          <p:nvPr/>
        </p:nvSpPr>
        <p:spPr>
          <a:xfrm>
            <a:off x="1139437" y="5987564"/>
            <a:ext cx="148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Listings Taken Volume</a:t>
            </a:r>
          </a:p>
          <a:p>
            <a:endParaRPr lang="en-US" sz="1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49FBA1-14E1-4205-91EC-32310448ABE8}"/>
              </a:ext>
            </a:extLst>
          </p:cNvPr>
          <p:cNvSpPr txBox="1"/>
          <p:nvPr/>
        </p:nvSpPr>
        <p:spPr>
          <a:xfrm>
            <a:off x="1139438" y="6221503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Listings Sold</a:t>
            </a:r>
          </a:p>
          <a:p>
            <a:endParaRPr lang="en-US" sz="1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09037E-8EA0-47AD-9D8F-0BAD2874D7C3}"/>
              </a:ext>
            </a:extLst>
          </p:cNvPr>
          <p:cNvSpPr txBox="1"/>
          <p:nvPr/>
        </p:nvSpPr>
        <p:spPr>
          <a:xfrm>
            <a:off x="1139438" y="6482683"/>
            <a:ext cx="1483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Listings Sold Volume</a:t>
            </a:r>
          </a:p>
          <a:p>
            <a:endParaRPr lang="en-US" sz="1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A5E074-4ED5-44C6-A699-BB95991B2A67}"/>
              </a:ext>
            </a:extLst>
          </p:cNvPr>
          <p:cNvSpPr txBox="1"/>
          <p:nvPr/>
        </p:nvSpPr>
        <p:spPr>
          <a:xfrm>
            <a:off x="1139438" y="6730294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Contracts Written</a:t>
            </a:r>
          </a:p>
          <a:p>
            <a:endParaRPr lang="en-US" sz="1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25B6E0-E5C6-435F-8C5A-53D95B8FFAA5}"/>
              </a:ext>
            </a:extLst>
          </p:cNvPr>
          <p:cNvSpPr txBox="1"/>
          <p:nvPr/>
        </p:nvSpPr>
        <p:spPr>
          <a:xfrm>
            <a:off x="1139438" y="6982411"/>
            <a:ext cx="1483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Contracts Written Volume</a:t>
            </a:r>
          </a:p>
          <a:p>
            <a:endParaRPr lang="en-US" sz="1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4AA243-7CE0-4BAC-AE88-58F0E12F8440}"/>
              </a:ext>
            </a:extLst>
          </p:cNvPr>
          <p:cNvSpPr txBox="1"/>
          <p:nvPr/>
        </p:nvSpPr>
        <p:spPr>
          <a:xfrm>
            <a:off x="4293844" y="1110824"/>
            <a:ext cx="7200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JUNE 2016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842976-A7B2-4D46-94C4-CD570E78DAD3}"/>
              </a:ext>
            </a:extLst>
          </p:cNvPr>
          <p:cNvSpPr txBox="1"/>
          <p:nvPr/>
        </p:nvSpPr>
        <p:spPr>
          <a:xfrm>
            <a:off x="6167689" y="1097272"/>
            <a:ext cx="7200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JUNE 2017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CF7D25-6025-4B99-84F6-764A495F64E4}"/>
              </a:ext>
            </a:extLst>
          </p:cNvPr>
          <p:cNvSpPr txBox="1"/>
          <p:nvPr/>
        </p:nvSpPr>
        <p:spPr>
          <a:xfrm>
            <a:off x="7856792" y="1097272"/>
            <a:ext cx="721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% CHANGE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170C80-828B-4ED8-8DF3-2D0D0BC74DCB}"/>
              </a:ext>
            </a:extLst>
          </p:cNvPr>
          <p:cNvSpPr txBox="1"/>
          <p:nvPr/>
        </p:nvSpPr>
        <p:spPr>
          <a:xfrm>
            <a:off x="3919126" y="4860668"/>
            <a:ext cx="1447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JAN. 1 – JUNE 30TH 2016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B0812B-9CCD-4223-AEBA-0B1CAAF0782E}"/>
              </a:ext>
            </a:extLst>
          </p:cNvPr>
          <p:cNvSpPr txBox="1"/>
          <p:nvPr/>
        </p:nvSpPr>
        <p:spPr>
          <a:xfrm>
            <a:off x="5776436" y="4859541"/>
            <a:ext cx="1447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JAN. 1 – JUNE 30TH 2017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803D1A-6727-4F66-99DE-017CC594E828}"/>
              </a:ext>
            </a:extLst>
          </p:cNvPr>
          <p:cNvSpPr txBox="1"/>
          <p:nvPr/>
        </p:nvSpPr>
        <p:spPr>
          <a:xfrm>
            <a:off x="7829416" y="4859541"/>
            <a:ext cx="721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% CHANGE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AAD7624-C9CA-4B16-8F05-F10A6D0A444E}"/>
              </a:ext>
            </a:extLst>
          </p:cNvPr>
          <p:cNvSpPr txBox="1"/>
          <p:nvPr/>
        </p:nvSpPr>
        <p:spPr>
          <a:xfrm>
            <a:off x="4302468" y="1467670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2,918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266BE8-6B6C-4E54-B93B-98FAC7883294}"/>
              </a:ext>
            </a:extLst>
          </p:cNvPr>
          <p:cNvSpPr txBox="1"/>
          <p:nvPr/>
        </p:nvSpPr>
        <p:spPr>
          <a:xfrm>
            <a:off x="4302468" y="1706104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$637,942,106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FB4964-2240-4242-B363-38BD2960C69F}"/>
              </a:ext>
            </a:extLst>
          </p:cNvPr>
          <p:cNvSpPr txBox="1"/>
          <p:nvPr/>
        </p:nvSpPr>
        <p:spPr>
          <a:xfrm>
            <a:off x="4302468" y="1966961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2,422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490CA2C-3F18-46D3-B86A-57BEE054629B}"/>
              </a:ext>
            </a:extLst>
          </p:cNvPr>
          <p:cNvSpPr txBox="1"/>
          <p:nvPr/>
        </p:nvSpPr>
        <p:spPr>
          <a:xfrm>
            <a:off x="4323257" y="2229855"/>
            <a:ext cx="11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$588,583,700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B207F1-48EB-4D60-83DE-1C8CB10E7F8B}"/>
              </a:ext>
            </a:extLst>
          </p:cNvPr>
          <p:cNvSpPr txBox="1"/>
          <p:nvPr/>
        </p:nvSpPr>
        <p:spPr>
          <a:xfrm>
            <a:off x="4302468" y="2463794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1,180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146E85-9498-4161-94AF-7449C5A43589}"/>
              </a:ext>
            </a:extLst>
          </p:cNvPr>
          <p:cNvSpPr txBox="1"/>
          <p:nvPr/>
        </p:nvSpPr>
        <p:spPr>
          <a:xfrm>
            <a:off x="4293844" y="2724067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$318,971,053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86F53B0-13FB-4020-9DF6-BEA17191E09A}"/>
              </a:ext>
            </a:extLst>
          </p:cNvPr>
          <p:cNvSpPr txBox="1"/>
          <p:nvPr/>
        </p:nvSpPr>
        <p:spPr>
          <a:xfrm>
            <a:off x="4302468" y="2972585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1,389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68F636-1654-4E39-B6F0-57A270299F81}"/>
              </a:ext>
            </a:extLst>
          </p:cNvPr>
          <p:cNvSpPr txBox="1"/>
          <p:nvPr/>
        </p:nvSpPr>
        <p:spPr>
          <a:xfrm>
            <a:off x="4302468" y="3224702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$309,158,890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6147C07-60F1-4AA5-B284-5DBEAED03FAC}"/>
              </a:ext>
            </a:extLst>
          </p:cNvPr>
          <p:cNvSpPr txBox="1"/>
          <p:nvPr/>
        </p:nvSpPr>
        <p:spPr>
          <a:xfrm>
            <a:off x="6140313" y="1467368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2,608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E49069-DFF4-4F31-91C7-D6D6FA6B9C3C}"/>
              </a:ext>
            </a:extLst>
          </p:cNvPr>
          <p:cNvSpPr txBox="1"/>
          <p:nvPr/>
        </p:nvSpPr>
        <p:spPr>
          <a:xfrm>
            <a:off x="6140313" y="1705802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$585,155,394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47E4632-AD49-49BB-BBD9-92E20CBD2321}"/>
              </a:ext>
            </a:extLst>
          </p:cNvPr>
          <p:cNvSpPr txBox="1"/>
          <p:nvPr/>
        </p:nvSpPr>
        <p:spPr>
          <a:xfrm>
            <a:off x="6140313" y="1966659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2,322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A49B4BF-84CF-4B85-9BC0-8EBE20BE75C5}"/>
              </a:ext>
            </a:extLst>
          </p:cNvPr>
          <p:cNvSpPr txBox="1"/>
          <p:nvPr/>
        </p:nvSpPr>
        <p:spPr>
          <a:xfrm>
            <a:off x="6151153" y="2229858"/>
            <a:ext cx="11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$624,318,246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0B4915-19D9-4874-9EBC-95BFCC8CAC30}"/>
              </a:ext>
            </a:extLst>
          </p:cNvPr>
          <p:cNvSpPr txBox="1"/>
          <p:nvPr/>
        </p:nvSpPr>
        <p:spPr>
          <a:xfrm>
            <a:off x="6140313" y="2463492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1,052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66C87A1-D692-46E0-BE75-22C65FA685A6}"/>
              </a:ext>
            </a:extLst>
          </p:cNvPr>
          <p:cNvSpPr txBox="1"/>
          <p:nvPr/>
        </p:nvSpPr>
        <p:spPr>
          <a:xfrm>
            <a:off x="6140312" y="2737092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$292,577,697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2F45163-8041-4273-9CED-75ED1DE05676}"/>
              </a:ext>
            </a:extLst>
          </p:cNvPr>
          <p:cNvSpPr txBox="1"/>
          <p:nvPr/>
        </p:nvSpPr>
        <p:spPr>
          <a:xfrm>
            <a:off x="6140313" y="2972283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1,501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BAAF24E-E8AF-4D97-9207-CA536DADBF9A}"/>
              </a:ext>
            </a:extLst>
          </p:cNvPr>
          <p:cNvSpPr txBox="1"/>
          <p:nvPr/>
        </p:nvSpPr>
        <p:spPr>
          <a:xfrm>
            <a:off x="6140313" y="3224705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$344,142,943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D1D3ACE-CC1C-4EB3-9005-A196C501EF64}"/>
              </a:ext>
            </a:extLst>
          </p:cNvPr>
          <p:cNvSpPr txBox="1"/>
          <p:nvPr/>
        </p:nvSpPr>
        <p:spPr>
          <a:xfrm>
            <a:off x="7835406" y="1479397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-10.62%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9534D49-C86E-4595-87C5-C6460A3F6CBA}"/>
              </a:ext>
            </a:extLst>
          </p:cNvPr>
          <p:cNvSpPr txBox="1"/>
          <p:nvPr/>
        </p:nvSpPr>
        <p:spPr>
          <a:xfrm>
            <a:off x="7835406" y="1717831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-8.27%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AA6C15C-2B63-4AAF-B963-B2F0859CCC1E}"/>
              </a:ext>
            </a:extLst>
          </p:cNvPr>
          <p:cNvSpPr txBox="1"/>
          <p:nvPr/>
        </p:nvSpPr>
        <p:spPr>
          <a:xfrm>
            <a:off x="7835406" y="1978688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-4.13%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160C630-CE90-4F2A-88D6-296852F0AEF6}"/>
              </a:ext>
            </a:extLst>
          </p:cNvPr>
          <p:cNvSpPr txBox="1"/>
          <p:nvPr/>
        </p:nvSpPr>
        <p:spPr>
          <a:xfrm>
            <a:off x="7846246" y="2241887"/>
            <a:ext cx="11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6.07%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EA25A6A-B4A5-40C6-AA2E-01DC39C19C64}"/>
              </a:ext>
            </a:extLst>
          </p:cNvPr>
          <p:cNvSpPr txBox="1"/>
          <p:nvPr/>
        </p:nvSpPr>
        <p:spPr>
          <a:xfrm>
            <a:off x="7835406" y="2475521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-10.62%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22E4679-7623-447C-95A5-9AC5E56BFFF3}"/>
              </a:ext>
            </a:extLst>
          </p:cNvPr>
          <p:cNvSpPr txBox="1"/>
          <p:nvPr/>
        </p:nvSpPr>
        <p:spPr>
          <a:xfrm>
            <a:off x="7835405" y="2749121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-8.27%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9CC5D00-C591-4DBB-86B9-81490DC0EA7B}"/>
              </a:ext>
            </a:extLst>
          </p:cNvPr>
          <p:cNvSpPr txBox="1"/>
          <p:nvPr/>
        </p:nvSpPr>
        <p:spPr>
          <a:xfrm>
            <a:off x="7835406" y="2984312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8.06%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5B9EC3D-87A7-4C7F-8C37-C175B65ABDCA}"/>
              </a:ext>
            </a:extLst>
          </p:cNvPr>
          <p:cNvSpPr txBox="1"/>
          <p:nvPr/>
        </p:nvSpPr>
        <p:spPr>
          <a:xfrm>
            <a:off x="7835406" y="3236734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11.32%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01CA1C8-6BD9-4A24-B6D6-4D44E0846A0E}"/>
              </a:ext>
            </a:extLst>
          </p:cNvPr>
          <p:cNvSpPr txBox="1"/>
          <p:nvPr/>
        </p:nvSpPr>
        <p:spPr>
          <a:xfrm>
            <a:off x="4283004" y="5225377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12,376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47C474B-98E9-49EB-A789-B825DB4463D8}"/>
              </a:ext>
            </a:extLst>
          </p:cNvPr>
          <p:cNvSpPr txBox="1"/>
          <p:nvPr/>
        </p:nvSpPr>
        <p:spPr>
          <a:xfrm>
            <a:off x="4283004" y="5463811"/>
            <a:ext cx="1154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$2,511,504,720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49CDB96-B981-4E53-9C9D-81979B2C949A}"/>
              </a:ext>
            </a:extLst>
          </p:cNvPr>
          <p:cNvSpPr txBox="1"/>
          <p:nvPr/>
        </p:nvSpPr>
        <p:spPr>
          <a:xfrm>
            <a:off x="4283004" y="5724668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12,610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154053F-6EDA-4420-80C5-B9B9A464B60E}"/>
              </a:ext>
            </a:extLst>
          </p:cNvPr>
          <p:cNvSpPr txBox="1"/>
          <p:nvPr/>
        </p:nvSpPr>
        <p:spPr>
          <a:xfrm>
            <a:off x="4293844" y="5987867"/>
            <a:ext cx="11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$178,709,516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A0E466F-0548-4A9D-836D-48C6DC05B398}"/>
              </a:ext>
            </a:extLst>
          </p:cNvPr>
          <p:cNvSpPr txBox="1"/>
          <p:nvPr/>
        </p:nvSpPr>
        <p:spPr>
          <a:xfrm>
            <a:off x="4283004" y="6221501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6,188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B014DAF-2C04-4668-A082-B91B21166BBD}"/>
              </a:ext>
            </a:extLst>
          </p:cNvPr>
          <p:cNvSpPr txBox="1"/>
          <p:nvPr/>
        </p:nvSpPr>
        <p:spPr>
          <a:xfrm>
            <a:off x="4283003" y="6495101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$1,255,752,360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902364B-C140-439F-AFB7-085AA8986791}"/>
              </a:ext>
            </a:extLst>
          </p:cNvPr>
          <p:cNvSpPr txBox="1"/>
          <p:nvPr/>
        </p:nvSpPr>
        <p:spPr>
          <a:xfrm>
            <a:off x="4283004" y="6730292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7,488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767A1DD-D746-4C71-B620-D52C4367A466}"/>
              </a:ext>
            </a:extLst>
          </p:cNvPr>
          <p:cNvSpPr txBox="1"/>
          <p:nvPr/>
        </p:nvSpPr>
        <p:spPr>
          <a:xfrm>
            <a:off x="4283004" y="6982714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$1,624,267,326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0229AE4-BD6E-4E9E-BA07-81FC63B861A6}"/>
              </a:ext>
            </a:extLst>
          </p:cNvPr>
          <p:cNvSpPr txBox="1"/>
          <p:nvPr/>
        </p:nvSpPr>
        <p:spPr>
          <a:xfrm>
            <a:off x="6156849" y="5230695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11,952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21DBB39-6E5E-48FC-856D-5CDDF01B7025}"/>
              </a:ext>
            </a:extLst>
          </p:cNvPr>
          <p:cNvSpPr txBox="1"/>
          <p:nvPr/>
        </p:nvSpPr>
        <p:spPr>
          <a:xfrm>
            <a:off x="6156849" y="5469129"/>
            <a:ext cx="97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$2,470,934,274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196F629-D647-4BBC-A89E-97924243AE8B}"/>
              </a:ext>
            </a:extLst>
          </p:cNvPr>
          <p:cNvSpPr txBox="1"/>
          <p:nvPr/>
        </p:nvSpPr>
        <p:spPr>
          <a:xfrm>
            <a:off x="6156849" y="5729986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12,017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A407F7C-EF7C-4EFA-BAC0-77C6ECA30EB0}"/>
              </a:ext>
            </a:extLst>
          </p:cNvPr>
          <p:cNvSpPr txBox="1"/>
          <p:nvPr/>
        </p:nvSpPr>
        <p:spPr>
          <a:xfrm>
            <a:off x="6167689" y="5993185"/>
            <a:ext cx="11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$268,183,607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E18707A-05A6-49C9-951D-EDE504217FC4}"/>
              </a:ext>
            </a:extLst>
          </p:cNvPr>
          <p:cNvSpPr txBox="1"/>
          <p:nvPr/>
        </p:nvSpPr>
        <p:spPr>
          <a:xfrm>
            <a:off x="6156849" y="6226819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5,976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304D83A-5C4C-4B18-960C-3DD5D9EF2E10}"/>
              </a:ext>
            </a:extLst>
          </p:cNvPr>
          <p:cNvSpPr txBox="1"/>
          <p:nvPr/>
        </p:nvSpPr>
        <p:spPr>
          <a:xfrm>
            <a:off x="6156848" y="6500419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$1,235,467,137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454B4D0-6C06-4994-87D0-405CA6924CFC}"/>
              </a:ext>
            </a:extLst>
          </p:cNvPr>
          <p:cNvSpPr txBox="1"/>
          <p:nvPr/>
        </p:nvSpPr>
        <p:spPr>
          <a:xfrm>
            <a:off x="6156849" y="6735610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7,676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45451F1-68BF-45F6-BBB0-29AA2FBC7967}"/>
              </a:ext>
            </a:extLst>
          </p:cNvPr>
          <p:cNvSpPr txBox="1"/>
          <p:nvPr/>
        </p:nvSpPr>
        <p:spPr>
          <a:xfrm>
            <a:off x="6156849" y="6988032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$1,685,538,887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2400A3E-067F-402D-B27F-1A2477C26951}"/>
              </a:ext>
            </a:extLst>
          </p:cNvPr>
          <p:cNvSpPr txBox="1"/>
          <p:nvPr/>
        </p:nvSpPr>
        <p:spPr>
          <a:xfrm>
            <a:off x="7844834" y="5229864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-3.43%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99B5B37-3062-4EEF-AEDB-8C58E29E3585}"/>
              </a:ext>
            </a:extLst>
          </p:cNvPr>
          <p:cNvSpPr txBox="1"/>
          <p:nvPr/>
        </p:nvSpPr>
        <p:spPr>
          <a:xfrm>
            <a:off x="7844834" y="5468298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-1.62%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FA0CB73-FC57-4F43-AFFF-E445124F3D70}"/>
              </a:ext>
            </a:extLst>
          </p:cNvPr>
          <p:cNvSpPr txBox="1"/>
          <p:nvPr/>
        </p:nvSpPr>
        <p:spPr>
          <a:xfrm>
            <a:off x="7844834" y="5729155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-4.70%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03568E6-19E7-49BA-B815-B21F5C1BFF17}"/>
              </a:ext>
            </a:extLst>
          </p:cNvPr>
          <p:cNvSpPr txBox="1"/>
          <p:nvPr/>
        </p:nvSpPr>
        <p:spPr>
          <a:xfrm>
            <a:off x="7855674" y="5992354"/>
            <a:ext cx="11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50.07%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12793E6-9785-4B41-93C1-7FD1975710DF}"/>
              </a:ext>
            </a:extLst>
          </p:cNvPr>
          <p:cNvSpPr txBox="1"/>
          <p:nvPr/>
        </p:nvSpPr>
        <p:spPr>
          <a:xfrm>
            <a:off x="7844834" y="6225988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-3.43%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8C34526-DDB2-4DE5-879B-EF11DAC47774}"/>
              </a:ext>
            </a:extLst>
          </p:cNvPr>
          <p:cNvSpPr txBox="1"/>
          <p:nvPr/>
        </p:nvSpPr>
        <p:spPr>
          <a:xfrm>
            <a:off x="7844833" y="6499588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-1.62%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3292D5B-3321-40D0-82A7-FBCF6E4E61CE}"/>
              </a:ext>
            </a:extLst>
          </p:cNvPr>
          <p:cNvSpPr txBox="1"/>
          <p:nvPr/>
        </p:nvSpPr>
        <p:spPr>
          <a:xfrm>
            <a:off x="7844834" y="6734779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2.51%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EEFDFBE-5BB2-47E0-AF23-3DBA1A09B435}"/>
              </a:ext>
            </a:extLst>
          </p:cNvPr>
          <p:cNvSpPr txBox="1"/>
          <p:nvPr/>
        </p:nvSpPr>
        <p:spPr>
          <a:xfrm>
            <a:off x="7844834" y="6987201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3.77%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57FDCACB-F10C-4FF1-8D27-CD37FD153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755312"/>
              </p:ext>
            </p:extLst>
          </p:nvPr>
        </p:nvGraphicFramePr>
        <p:xfrm>
          <a:off x="1060627" y="1484049"/>
          <a:ext cx="7889311" cy="200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501">
                  <a:extLst>
                    <a:ext uri="{9D8B030D-6E8A-4147-A177-3AD203B41FA5}">
                      <a16:colId xmlns:a16="http://schemas.microsoft.com/office/drawing/2014/main" val="1209763513"/>
                    </a:ext>
                  </a:extLst>
                </a:gridCol>
                <a:gridCol w="1820656">
                  <a:extLst>
                    <a:ext uri="{9D8B030D-6E8A-4147-A177-3AD203B41FA5}">
                      <a16:colId xmlns:a16="http://schemas.microsoft.com/office/drawing/2014/main" val="3545810923"/>
                    </a:ext>
                  </a:extLst>
                </a:gridCol>
                <a:gridCol w="1716948">
                  <a:extLst>
                    <a:ext uri="{9D8B030D-6E8A-4147-A177-3AD203B41FA5}">
                      <a16:colId xmlns:a16="http://schemas.microsoft.com/office/drawing/2014/main" val="2278295619"/>
                    </a:ext>
                  </a:extLst>
                </a:gridCol>
                <a:gridCol w="1720206">
                  <a:extLst>
                    <a:ext uri="{9D8B030D-6E8A-4147-A177-3AD203B41FA5}">
                      <a16:colId xmlns:a16="http://schemas.microsoft.com/office/drawing/2014/main" val="3586097702"/>
                    </a:ext>
                  </a:extLst>
                </a:gridCol>
              </a:tblGrid>
              <a:tr h="236596">
                <a:tc>
                  <a:txBody>
                    <a:bodyPr/>
                    <a:lstStyle/>
                    <a:p>
                      <a:r>
                        <a:rPr lang="en-US" sz="1000" b="0" dirty="0">
                          <a:latin typeface="wusmhelveticaneuecdnmedreg" panose="020B0606030502030204" pitchFamily="34" charset="0"/>
                        </a:rPr>
                        <a:t>Closed Units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2,032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2,068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1.77%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48428"/>
                  </a:ext>
                </a:extLst>
              </a:tr>
              <a:tr h="251755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Closed Sale Volume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$406,502,702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$440,942,082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8.47%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173714"/>
                  </a:ext>
                </a:extLst>
              </a:tr>
              <a:tr h="251755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Listings Taken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1,848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1,740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-5.84%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677378"/>
                  </a:ext>
                </a:extLst>
              </a:tr>
              <a:tr h="251755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Listings Taken Volume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$438,722,052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$444,731,247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1.37%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419225"/>
                  </a:ext>
                </a:extLst>
              </a:tr>
              <a:tr h="251755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Listings Sold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1,016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1,034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1.77%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47618"/>
                  </a:ext>
                </a:extLst>
              </a:tr>
              <a:tr h="251755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Listings Sold Volume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$203,251,351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$220,471,041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8.47%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365105"/>
                  </a:ext>
                </a:extLst>
              </a:tr>
              <a:tr h="251755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Contracts Written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1,278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1,346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5.32%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227582"/>
                  </a:ext>
                </a:extLst>
              </a:tr>
              <a:tr h="251755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Contracts Written Volume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$273,456,586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$296,189,496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8.31%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39396"/>
                  </a:ext>
                </a:extLst>
              </a:tr>
            </a:tbl>
          </a:graphicData>
        </a:graphic>
      </p:graphicFrame>
      <p:graphicFrame>
        <p:nvGraphicFramePr>
          <p:cNvPr id="92" name="Table 91">
            <a:extLst>
              <a:ext uri="{FF2B5EF4-FFF2-40B4-BE49-F238E27FC236}">
                <a16:creationId xmlns:a16="http://schemas.microsoft.com/office/drawing/2014/main" id="{BFF8B5E0-BDAC-4088-946B-772C8A9FF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993206"/>
              </p:ext>
            </p:extLst>
          </p:nvPr>
        </p:nvGraphicFramePr>
        <p:xfrm>
          <a:off x="1060627" y="1072177"/>
          <a:ext cx="7889310" cy="34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697">
                  <a:extLst>
                    <a:ext uri="{9D8B030D-6E8A-4147-A177-3AD203B41FA5}">
                      <a16:colId xmlns:a16="http://schemas.microsoft.com/office/drawing/2014/main" val="2162601440"/>
                    </a:ext>
                  </a:extLst>
                </a:gridCol>
                <a:gridCol w="1794076">
                  <a:extLst>
                    <a:ext uri="{9D8B030D-6E8A-4147-A177-3AD203B41FA5}">
                      <a16:colId xmlns:a16="http://schemas.microsoft.com/office/drawing/2014/main" val="385908559"/>
                    </a:ext>
                  </a:extLst>
                </a:gridCol>
                <a:gridCol w="1736203">
                  <a:extLst>
                    <a:ext uri="{9D8B030D-6E8A-4147-A177-3AD203B41FA5}">
                      <a16:colId xmlns:a16="http://schemas.microsoft.com/office/drawing/2014/main" val="2793542704"/>
                    </a:ext>
                  </a:extLst>
                </a:gridCol>
                <a:gridCol w="1727334">
                  <a:extLst>
                    <a:ext uri="{9D8B030D-6E8A-4147-A177-3AD203B41FA5}">
                      <a16:colId xmlns:a16="http://schemas.microsoft.com/office/drawing/2014/main" val="4158344760"/>
                    </a:ext>
                  </a:extLst>
                </a:gridCol>
              </a:tblGrid>
              <a:tr h="340066"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MLS ACHIEVEMENTS</a:t>
                      </a:r>
                    </a:p>
                  </a:txBody>
                  <a:tcPr marT="37785" marB="37785" anchor="ctr">
                    <a:solidFill>
                      <a:srgbClr val="DA1F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MARCH 2017</a:t>
                      </a:r>
                    </a:p>
                  </a:txBody>
                  <a:tcPr marT="37785" marB="37785" anchor="ctr">
                    <a:solidFill>
                      <a:srgbClr val="EC1C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MARCH 2018</a:t>
                      </a:r>
                    </a:p>
                  </a:txBody>
                  <a:tcPr marT="37785" marB="37785" anchor="ctr">
                    <a:solidFill>
                      <a:srgbClr val="EC1C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% CHANGE</a:t>
                      </a:r>
                    </a:p>
                  </a:txBody>
                  <a:tcPr marT="37785" marB="37785" anchor="ctr">
                    <a:solidFill>
                      <a:srgbClr val="EC1C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336420"/>
                  </a:ext>
                </a:extLst>
              </a:tr>
            </a:tbl>
          </a:graphicData>
        </a:graphic>
      </p:graphicFrame>
      <p:graphicFrame>
        <p:nvGraphicFramePr>
          <p:cNvPr id="93" name="Table 92">
            <a:extLst>
              <a:ext uri="{FF2B5EF4-FFF2-40B4-BE49-F238E27FC236}">
                <a16:creationId xmlns:a16="http://schemas.microsoft.com/office/drawing/2014/main" id="{30411B7F-72BF-4073-9945-FE1C906E5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372931"/>
              </p:ext>
            </p:extLst>
          </p:nvPr>
        </p:nvGraphicFramePr>
        <p:xfrm>
          <a:off x="1060628" y="5245735"/>
          <a:ext cx="7889311" cy="2070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501">
                  <a:extLst>
                    <a:ext uri="{9D8B030D-6E8A-4147-A177-3AD203B41FA5}">
                      <a16:colId xmlns:a16="http://schemas.microsoft.com/office/drawing/2014/main" val="1209763513"/>
                    </a:ext>
                  </a:extLst>
                </a:gridCol>
                <a:gridCol w="1820656">
                  <a:extLst>
                    <a:ext uri="{9D8B030D-6E8A-4147-A177-3AD203B41FA5}">
                      <a16:colId xmlns:a16="http://schemas.microsoft.com/office/drawing/2014/main" val="3545810923"/>
                    </a:ext>
                  </a:extLst>
                </a:gridCol>
                <a:gridCol w="1716948">
                  <a:extLst>
                    <a:ext uri="{9D8B030D-6E8A-4147-A177-3AD203B41FA5}">
                      <a16:colId xmlns:a16="http://schemas.microsoft.com/office/drawing/2014/main" val="2278295619"/>
                    </a:ext>
                  </a:extLst>
                </a:gridCol>
                <a:gridCol w="1720206">
                  <a:extLst>
                    <a:ext uri="{9D8B030D-6E8A-4147-A177-3AD203B41FA5}">
                      <a16:colId xmlns:a16="http://schemas.microsoft.com/office/drawing/2014/main" val="3586097702"/>
                    </a:ext>
                  </a:extLst>
                </a:gridCol>
              </a:tblGrid>
              <a:tr h="251755">
                <a:tc>
                  <a:txBody>
                    <a:bodyPr/>
                    <a:lstStyle/>
                    <a:p>
                      <a:r>
                        <a:rPr lang="en-US" sz="1000" b="0" dirty="0">
                          <a:latin typeface="wusmhelveticaneuecdnmedreg" panose="020B0606030502030204" pitchFamily="34" charset="0"/>
                        </a:rPr>
                        <a:t>Closed Units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5,126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5,192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1.29%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48428"/>
                  </a:ext>
                </a:extLst>
              </a:tr>
              <a:tr h="251755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Closed Sale Volume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$1,019,902,254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$1,090,100,344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6.88%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173714"/>
                  </a:ext>
                </a:extLst>
              </a:tr>
              <a:tr h="308655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Listings Taken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4,920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4,708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-4.31%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677378"/>
                  </a:ext>
                </a:extLst>
              </a:tr>
              <a:tr h="251755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Listings Taken Volume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$1,167,547,839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$1,178,124,376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0.91%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419225"/>
                  </a:ext>
                </a:extLst>
              </a:tr>
              <a:tr h="251755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Listings Sold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2,563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2,596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1.29%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47618"/>
                  </a:ext>
                </a:extLst>
              </a:tr>
              <a:tr h="251755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Listings Sold Volume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$509,951,127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$545,050,172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6.88%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365105"/>
                  </a:ext>
                </a:extLst>
              </a:tr>
              <a:tr h="251755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Contracts Written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3,172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3,316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4.54%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227582"/>
                  </a:ext>
                </a:extLst>
              </a:tr>
              <a:tr h="251755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Contracts Written Volume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$668,740,177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$727,114,070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8.73%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39396"/>
                  </a:ext>
                </a:extLst>
              </a:tr>
            </a:tbl>
          </a:graphicData>
        </a:graphic>
      </p:graphicFrame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1ED2419B-933C-4CBF-84D1-09AAEB292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164623"/>
              </p:ext>
            </p:extLst>
          </p:nvPr>
        </p:nvGraphicFramePr>
        <p:xfrm>
          <a:off x="1060628" y="4822288"/>
          <a:ext cx="7889310" cy="34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697">
                  <a:extLst>
                    <a:ext uri="{9D8B030D-6E8A-4147-A177-3AD203B41FA5}">
                      <a16:colId xmlns:a16="http://schemas.microsoft.com/office/drawing/2014/main" val="2162601440"/>
                    </a:ext>
                  </a:extLst>
                </a:gridCol>
                <a:gridCol w="1794076">
                  <a:extLst>
                    <a:ext uri="{9D8B030D-6E8A-4147-A177-3AD203B41FA5}">
                      <a16:colId xmlns:a16="http://schemas.microsoft.com/office/drawing/2014/main" val="385908559"/>
                    </a:ext>
                  </a:extLst>
                </a:gridCol>
                <a:gridCol w="1736203">
                  <a:extLst>
                    <a:ext uri="{9D8B030D-6E8A-4147-A177-3AD203B41FA5}">
                      <a16:colId xmlns:a16="http://schemas.microsoft.com/office/drawing/2014/main" val="2793542704"/>
                    </a:ext>
                  </a:extLst>
                </a:gridCol>
                <a:gridCol w="1727334">
                  <a:extLst>
                    <a:ext uri="{9D8B030D-6E8A-4147-A177-3AD203B41FA5}">
                      <a16:colId xmlns:a16="http://schemas.microsoft.com/office/drawing/2014/main" val="4158344760"/>
                    </a:ext>
                  </a:extLst>
                </a:gridCol>
              </a:tblGrid>
              <a:tr h="340066"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MLS ACHIEVEMENTS</a:t>
                      </a:r>
                    </a:p>
                  </a:txBody>
                  <a:tcPr marT="37785" marB="37785" anchor="ctr">
                    <a:solidFill>
                      <a:srgbClr val="DA1F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JAN. 1 – MARCH 31</a:t>
                      </a:r>
                      <a:r>
                        <a:rPr lang="en-US" sz="1000" b="0" baseline="3000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ST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, 2017</a:t>
                      </a:r>
                    </a:p>
                  </a:txBody>
                  <a:tcPr marT="37785" marB="37785" anchor="ctr">
                    <a:solidFill>
                      <a:srgbClr val="EC1C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JAN. 1 – MARCH 31</a:t>
                      </a:r>
                      <a:r>
                        <a:rPr lang="en-US" sz="1000" b="0" baseline="3000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ST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, 2018</a:t>
                      </a:r>
                    </a:p>
                  </a:txBody>
                  <a:tcPr marT="37785" marB="37785" anchor="ctr">
                    <a:solidFill>
                      <a:srgbClr val="EC1C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% CHANGE</a:t>
                      </a:r>
                    </a:p>
                  </a:txBody>
                  <a:tcPr marT="37785" marB="37785" anchor="ctr">
                    <a:solidFill>
                      <a:srgbClr val="EC1C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336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07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1096003E-FA90-49C5-A50E-3EBC5B1A1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2464" r="17942" b="22751"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C66135-3A3E-4A84-889F-4214359CC3C3}"/>
              </a:ext>
            </a:extLst>
          </p:cNvPr>
          <p:cNvSpPr txBox="1"/>
          <p:nvPr/>
        </p:nvSpPr>
        <p:spPr>
          <a:xfrm>
            <a:off x="1139439" y="601581"/>
            <a:ext cx="4431021" cy="36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73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MLS –VS– MARKET CENTER – CURRENT MONTH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F91432-D6F5-4EAA-8B58-3FB1BB10D8F6}"/>
              </a:ext>
            </a:extLst>
          </p:cNvPr>
          <p:cNvSpPr txBox="1"/>
          <p:nvPr/>
        </p:nvSpPr>
        <p:spPr>
          <a:xfrm>
            <a:off x="1139439" y="4351423"/>
            <a:ext cx="4064702" cy="36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73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MLS –VS– MARKET CENTER – YEAR TO 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CF8B79-7FF9-43E4-A12E-85DD9FD8AF24}"/>
              </a:ext>
            </a:extLst>
          </p:cNvPr>
          <p:cNvSpPr txBox="1"/>
          <p:nvPr/>
        </p:nvSpPr>
        <p:spPr>
          <a:xfrm>
            <a:off x="1139439" y="1109695"/>
            <a:ext cx="689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STATISTIC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DF0754-CE84-4C2F-A3B4-C4EA6B735CE8}"/>
              </a:ext>
            </a:extLst>
          </p:cNvPr>
          <p:cNvSpPr txBox="1"/>
          <p:nvPr/>
        </p:nvSpPr>
        <p:spPr>
          <a:xfrm>
            <a:off x="1139439" y="4859543"/>
            <a:ext cx="18245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MARKET CENTER ACHIEVEMENTS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7A3D97-3086-46F3-95B0-3CFAB688E799}"/>
              </a:ext>
            </a:extLst>
          </p:cNvPr>
          <p:cNvSpPr txBox="1"/>
          <p:nvPr/>
        </p:nvSpPr>
        <p:spPr>
          <a:xfrm>
            <a:off x="1139439" y="1471004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Closed Units</a:t>
            </a:r>
          </a:p>
          <a:p>
            <a:endParaRPr lang="en-US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0D6BE8-3604-4012-B025-AA1DB4B7F5F1}"/>
              </a:ext>
            </a:extLst>
          </p:cNvPr>
          <p:cNvSpPr txBox="1"/>
          <p:nvPr/>
        </p:nvSpPr>
        <p:spPr>
          <a:xfrm>
            <a:off x="1139439" y="1709438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Closed Sale Volume</a:t>
            </a:r>
          </a:p>
          <a:p>
            <a:endParaRPr lang="en-US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ED98CD-7997-47B4-AF36-3250BC9BFF26}"/>
              </a:ext>
            </a:extLst>
          </p:cNvPr>
          <p:cNvSpPr txBox="1"/>
          <p:nvPr/>
        </p:nvSpPr>
        <p:spPr>
          <a:xfrm>
            <a:off x="1139439" y="1970294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Listings Taken</a:t>
            </a:r>
          </a:p>
          <a:p>
            <a:endParaRPr lang="en-US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5879B9-091C-482E-ACFB-25E13066621C}"/>
              </a:ext>
            </a:extLst>
          </p:cNvPr>
          <p:cNvSpPr txBox="1"/>
          <p:nvPr/>
        </p:nvSpPr>
        <p:spPr>
          <a:xfrm>
            <a:off x="1139438" y="2245221"/>
            <a:ext cx="148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Listings Taken Volume</a:t>
            </a:r>
          </a:p>
          <a:p>
            <a:endParaRPr lang="en-US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A62718-0184-48C9-9716-F661E6924BFD}"/>
              </a:ext>
            </a:extLst>
          </p:cNvPr>
          <p:cNvSpPr txBox="1"/>
          <p:nvPr/>
        </p:nvSpPr>
        <p:spPr>
          <a:xfrm>
            <a:off x="1139439" y="2479160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Listings Sold</a:t>
            </a:r>
          </a:p>
          <a:p>
            <a:endParaRPr lang="en-US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78C732-0E97-4866-949F-7C3F4F6E7F36}"/>
              </a:ext>
            </a:extLst>
          </p:cNvPr>
          <p:cNvSpPr txBox="1"/>
          <p:nvPr/>
        </p:nvSpPr>
        <p:spPr>
          <a:xfrm>
            <a:off x="1139439" y="2716277"/>
            <a:ext cx="1483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Listings Sold Volume</a:t>
            </a:r>
          </a:p>
          <a:p>
            <a:endParaRPr lang="en-US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9CEEC7-580B-4395-A264-DA00AE4AA865}"/>
              </a:ext>
            </a:extLst>
          </p:cNvPr>
          <p:cNvSpPr txBox="1"/>
          <p:nvPr/>
        </p:nvSpPr>
        <p:spPr>
          <a:xfrm>
            <a:off x="1139439" y="2963888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Contracts Written</a:t>
            </a:r>
          </a:p>
          <a:p>
            <a:endParaRPr lang="en-US" sz="1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D9E833-B13A-4FC1-A37D-7480587C313F}"/>
              </a:ext>
            </a:extLst>
          </p:cNvPr>
          <p:cNvSpPr txBox="1"/>
          <p:nvPr/>
        </p:nvSpPr>
        <p:spPr>
          <a:xfrm>
            <a:off x="1139439" y="3216005"/>
            <a:ext cx="1483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Contracts Written Volume</a:t>
            </a:r>
          </a:p>
          <a:p>
            <a:endParaRPr lang="en-US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9FE548-463E-45B6-B657-93824FF3598E}"/>
              </a:ext>
            </a:extLst>
          </p:cNvPr>
          <p:cNvSpPr txBox="1"/>
          <p:nvPr/>
        </p:nvSpPr>
        <p:spPr>
          <a:xfrm>
            <a:off x="1139438" y="5225379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Closed Units</a:t>
            </a:r>
          </a:p>
          <a:p>
            <a:endParaRPr lang="en-US" sz="1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C4C67B-3CCE-49F7-96F5-7D89344CBEC8}"/>
              </a:ext>
            </a:extLst>
          </p:cNvPr>
          <p:cNvSpPr txBox="1"/>
          <p:nvPr/>
        </p:nvSpPr>
        <p:spPr>
          <a:xfrm>
            <a:off x="1139438" y="5463813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Closed Sale Volume</a:t>
            </a:r>
          </a:p>
          <a:p>
            <a:endParaRPr lang="en-US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D55D85-324F-4051-8C93-7B43DB0F58F3}"/>
              </a:ext>
            </a:extLst>
          </p:cNvPr>
          <p:cNvSpPr txBox="1"/>
          <p:nvPr/>
        </p:nvSpPr>
        <p:spPr>
          <a:xfrm>
            <a:off x="1139438" y="5724670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Listings Taken</a:t>
            </a:r>
          </a:p>
          <a:p>
            <a:endParaRPr lang="en-US" sz="1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46811F-384F-402C-BDA2-F2A895162D12}"/>
              </a:ext>
            </a:extLst>
          </p:cNvPr>
          <p:cNvSpPr txBox="1"/>
          <p:nvPr/>
        </p:nvSpPr>
        <p:spPr>
          <a:xfrm>
            <a:off x="1139437" y="5987564"/>
            <a:ext cx="148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Listings Taken Volume</a:t>
            </a:r>
          </a:p>
          <a:p>
            <a:endParaRPr lang="en-US" sz="1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49FBA1-14E1-4205-91EC-32310448ABE8}"/>
              </a:ext>
            </a:extLst>
          </p:cNvPr>
          <p:cNvSpPr txBox="1"/>
          <p:nvPr/>
        </p:nvSpPr>
        <p:spPr>
          <a:xfrm>
            <a:off x="1139438" y="6221503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Listings Sold</a:t>
            </a:r>
          </a:p>
          <a:p>
            <a:endParaRPr lang="en-US" sz="1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09037E-8EA0-47AD-9D8F-0BAD2874D7C3}"/>
              </a:ext>
            </a:extLst>
          </p:cNvPr>
          <p:cNvSpPr txBox="1"/>
          <p:nvPr/>
        </p:nvSpPr>
        <p:spPr>
          <a:xfrm>
            <a:off x="1139438" y="6482683"/>
            <a:ext cx="1483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Listings Sold Volume</a:t>
            </a:r>
          </a:p>
          <a:p>
            <a:endParaRPr lang="en-US" sz="1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A5E074-4ED5-44C6-A699-BB95991B2A67}"/>
              </a:ext>
            </a:extLst>
          </p:cNvPr>
          <p:cNvSpPr txBox="1"/>
          <p:nvPr/>
        </p:nvSpPr>
        <p:spPr>
          <a:xfrm>
            <a:off x="1139438" y="6730294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Contracts Written</a:t>
            </a:r>
          </a:p>
          <a:p>
            <a:endParaRPr lang="en-US" sz="1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25B6E0-E5C6-435F-8C5A-53D95B8FFAA5}"/>
              </a:ext>
            </a:extLst>
          </p:cNvPr>
          <p:cNvSpPr txBox="1"/>
          <p:nvPr/>
        </p:nvSpPr>
        <p:spPr>
          <a:xfrm>
            <a:off x="1139438" y="6982411"/>
            <a:ext cx="1483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Contracts Written Volume</a:t>
            </a:r>
          </a:p>
          <a:p>
            <a:endParaRPr lang="en-US" sz="1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4AA243-7CE0-4BAC-AE88-58F0E12F8440}"/>
              </a:ext>
            </a:extLst>
          </p:cNvPr>
          <p:cNvSpPr txBox="1"/>
          <p:nvPr/>
        </p:nvSpPr>
        <p:spPr>
          <a:xfrm>
            <a:off x="4037365" y="1074728"/>
            <a:ext cx="12330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ENYRMLS JUNE 2016</a:t>
            </a:r>
          </a:p>
          <a:p>
            <a:pPr>
              <a:lnSpc>
                <a:spcPts val="900"/>
              </a:lnSpc>
            </a:pPr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VS. JUNE 2017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AAD7624-C9CA-4B16-8F05-F10A6D0A444E}"/>
              </a:ext>
            </a:extLst>
          </p:cNvPr>
          <p:cNvSpPr txBox="1"/>
          <p:nvPr/>
        </p:nvSpPr>
        <p:spPr>
          <a:xfrm>
            <a:off x="4302468" y="1467670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-10.62%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266BE8-6B6C-4E54-B93B-98FAC7883294}"/>
              </a:ext>
            </a:extLst>
          </p:cNvPr>
          <p:cNvSpPr txBox="1"/>
          <p:nvPr/>
        </p:nvSpPr>
        <p:spPr>
          <a:xfrm>
            <a:off x="4302468" y="1706104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-8.27%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FB4964-2240-4242-B363-38BD2960C69F}"/>
              </a:ext>
            </a:extLst>
          </p:cNvPr>
          <p:cNvSpPr txBox="1"/>
          <p:nvPr/>
        </p:nvSpPr>
        <p:spPr>
          <a:xfrm>
            <a:off x="4302468" y="1966961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-4.13%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490CA2C-3F18-46D3-B86A-57BEE054629B}"/>
              </a:ext>
            </a:extLst>
          </p:cNvPr>
          <p:cNvSpPr txBox="1"/>
          <p:nvPr/>
        </p:nvSpPr>
        <p:spPr>
          <a:xfrm>
            <a:off x="4323257" y="2229855"/>
            <a:ext cx="11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6.07%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EB207F1-48EB-4D60-83DE-1C8CB10E7F8B}"/>
              </a:ext>
            </a:extLst>
          </p:cNvPr>
          <p:cNvSpPr txBox="1"/>
          <p:nvPr/>
        </p:nvSpPr>
        <p:spPr>
          <a:xfrm>
            <a:off x="4302468" y="2463794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-10.62%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146E85-9498-4161-94AF-7449C5A43589}"/>
              </a:ext>
            </a:extLst>
          </p:cNvPr>
          <p:cNvSpPr txBox="1"/>
          <p:nvPr/>
        </p:nvSpPr>
        <p:spPr>
          <a:xfrm>
            <a:off x="4293844" y="2724067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-8.27%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86F53B0-13FB-4020-9DF6-BEA17191E09A}"/>
              </a:ext>
            </a:extLst>
          </p:cNvPr>
          <p:cNvSpPr txBox="1"/>
          <p:nvPr/>
        </p:nvSpPr>
        <p:spPr>
          <a:xfrm>
            <a:off x="4302468" y="2972585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8.06%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68F636-1654-4E39-B6F0-57A270299F81}"/>
              </a:ext>
            </a:extLst>
          </p:cNvPr>
          <p:cNvSpPr txBox="1"/>
          <p:nvPr/>
        </p:nvSpPr>
        <p:spPr>
          <a:xfrm>
            <a:off x="4302468" y="3224702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11.32%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6147C07-60F1-4AA5-B284-5DBEAED03FAC}"/>
              </a:ext>
            </a:extLst>
          </p:cNvPr>
          <p:cNvSpPr txBox="1"/>
          <p:nvPr/>
        </p:nvSpPr>
        <p:spPr>
          <a:xfrm>
            <a:off x="6140313" y="1467368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36.3%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E49069-DFF4-4F31-91C7-D6D6FA6B9C3C}"/>
              </a:ext>
            </a:extLst>
          </p:cNvPr>
          <p:cNvSpPr txBox="1"/>
          <p:nvPr/>
        </p:nvSpPr>
        <p:spPr>
          <a:xfrm>
            <a:off x="6140313" y="1705802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30.3%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47E4632-AD49-49BB-BBD9-92E20CBD2321}"/>
              </a:ext>
            </a:extLst>
          </p:cNvPr>
          <p:cNvSpPr txBox="1"/>
          <p:nvPr/>
        </p:nvSpPr>
        <p:spPr>
          <a:xfrm>
            <a:off x="6140313" y="1966659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41.3%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A49B4BF-84CF-4B85-9BC0-8EBE20BE75C5}"/>
              </a:ext>
            </a:extLst>
          </p:cNvPr>
          <p:cNvSpPr txBox="1"/>
          <p:nvPr/>
        </p:nvSpPr>
        <p:spPr>
          <a:xfrm>
            <a:off x="6151153" y="2229858"/>
            <a:ext cx="11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51.0%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D0B4915-19D9-4874-9EBC-95BFCC8CAC30}"/>
              </a:ext>
            </a:extLst>
          </p:cNvPr>
          <p:cNvSpPr txBox="1"/>
          <p:nvPr/>
        </p:nvSpPr>
        <p:spPr>
          <a:xfrm>
            <a:off x="6140313" y="2463492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29.5%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66C87A1-D692-46E0-BE75-22C65FA685A6}"/>
              </a:ext>
            </a:extLst>
          </p:cNvPr>
          <p:cNvSpPr txBox="1"/>
          <p:nvPr/>
        </p:nvSpPr>
        <p:spPr>
          <a:xfrm>
            <a:off x="6140312" y="2737092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24.1%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2F45163-8041-4273-9CED-75ED1DE05676}"/>
              </a:ext>
            </a:extLst>
          </p:cNvPr>
          <p:cNvSpPr txBox="1"/>
          <p:nvPr/>
        </p:nvSpPr>
        <p:spPr>
          <a:xfrm>
            <a:off x="6140313" y="2972283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37.9%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BAAF24E-E8AF-4D97-9207-CA536DADBF9A}"/>
              </a:ext>
            </a:extLst>
          </p:cNvPr>
          <p:cNvSpPr txBox="1"/>
          <p:nvPr/>
        </p:nvSpPr>
        <p:spPr>
          <a:xfrm>
            <a:off x="6140313" y="3224705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39.3%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D1D3ACE-CC1C-4EB3-9005-A196C501EF64}"/>
              </a:ext>
            </a:extLst>
          </p:cNvPr>
          <p:cNvSpPr txBox="1"/>
          <p:nvPr/>
        </p:nvSpPr>
        <p:spPr>
          <a:xfrm>
            <a:off x="7835406" y="1479397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46.92%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9534D49-C86E-4595-87C5-C6460A3F6CBA}"/>
              </a:ext>
            </a:extLst>
          </p:cNvPr>
          <p:cNvSpPr txBox="1"/>
          <p:nvPr/>
        </p:nvSpPr>
        <p:spPr>
          <a:xfrm>
            <a:off x="7835406" y="1717831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38.47%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AA6C15C-2B63-4AAF-B963-B2F0859CCC1E}"/>
              </a:ext>
            </a:extLst>
          </p:cNvPr>
          <p:cNvSpPr txBox="1"/>
          <p:nvPr/>
        </p:nvSpPr>
        <p:spPr>
          <a:xfrm>
            <a:off x="7835406" y="1978688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45.43%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160C630-CE90-4F2A-88D6-296852F0AEF6}"/>
              </a:ext>
            </a:extLst>
          </p:cNvPr>
          <p:cNvSpPr txBox="1"/>
          <p:nvPr/>
        </p:nvSpPr>
        <p:spPr>
          <a:xfrm>
            <a:off x="7846246" y="2241887"/>
            <a:ext cx="11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44.93%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EA25A6A-B4A5-40C6-AA2E-01DC39C19C64}"/>
              </a:ext>
            </a:extLst>
          </p:cNvPr>
          <p:cNvSpPr txBox="1"/>
          <p:nvPr/>
        </p:nvSpPr>
        <p:spPr>
          <a:xfrm>
            <a:off x="7835406" y="2475521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40.12%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22E4679-7623-447C-95A5-9AC5E56BFFF3}"/>
              </a:ext>
            </a:extLst>
          </p:cNvPr>
          <p:cNvSpPr txBox="1"/>
          <p:nvPr/>
        </p:nvSpPr>
        <p:spPr>
          <a:xfrm>
            <a:off x="7835405" y="2749121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32.37%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9CC5D00-C591-4DBB-86B9-81490DC0EA7B}"/>
              </a:ext>
            </a:extLst>
          </p:cNvPr>
          <p:cNvSpPr txBox="1"/>
          <p:nvPr/>
        </p:nvSpPr>
        <p:spPr>
          <a:xfrm>
            <a:off x="7835406" y="2984312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29.84%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5B9EC3D-87A7-4C7F-8C37-C175B65ABDCA}"/>
              </a:ext>
            </a:extLst>
          </p:cNvPr>
          <p:cNvSpPr txBox="1"/>
          <p:nvPr/>
        </p:nvSpPr>
        <p:spPr>
          <a:xfrm>
            <a:off x="7835406" y="3236734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27.98%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01CA1C8-6BD9-4A24-B6D6-4D44E0846A0E}"/>
              </a:ext>
            </a:extLst>
          </p:cNvPr>
          <p:cNvSpPr txBox="1"/>
          <p:nvPr/>
        </p:nvSpPr>
        <p:spPr>
          <a:xfrm>
            <a:off x="4283004" y="5225377"/>
            <a:ext cx="878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-3.43%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47C474B-98E9-49EB-A789-B825DB4463D8}"/>
              </a:ext>
            </a:extLst>
          </p:cNvPr>
          <p:cNvSpPr txBox="1"/>
          <p:nvPr/>
        </p:nvSpPr>
        <p:spPr>
          <a:xfrm>
            <a:off x="4283004" y="5463811"/>
            <a:ext cx="1154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-1.62%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49CDB96-B981-4E53-9C9D-81979B2C949A}"/>
              </a:ext>
            </a:extLst>
          </p:cNvPr>
          <p:cNvSpPr txBox="1"/>
          <p:nvPr/>
        </p:nvSpPr>
        <p:spPr>
          <a:xfrm>
            <a:off x="4283004" y="5724668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-4.70%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154053F-6EDA-4420-80C5-B9B9A464B60E}"/>
              </a:ext>
            </a:extLst>
          </p:cNvPr>
          <p:cNvSpPr txBox="1"/>
          <p:nvPr/>
        </p:nvSpPr>
        <p:spPr>
          <a:xfrm>
            <a:off x="4293844" y="5987867"/>
            <a:ext cx="11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50.07%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A0E466F-0548-4A9D-836D-48C6DC05B398}"/>
              </a:ext>
            </a:extLst>
          </p:cNvPr>
          <p:cNvSpPr txBox="1"/>
          <p:nvPr/>
        </p:nvSpPr>
        <p:spPr>
          <a:xfrm>
            <a:off x="4283004" y="6221501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-3.43%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B014DAF-2C04-4668-A082-B91B21166BBD}"/>
              </a:ext>
            </a:extLst>
          </p:cNvPr>
          <p:cNvSpPr txBox="1"/>
          <p:nvPr/>
        </p:nvSpPr>
        <p:spPr>
          <a:xfrm>
            <a:off x="4283003" y="6495101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-1.62%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902364B-C140-439F-AFB7-085AA8986791}"/>
              </a:ext>
            </a:extLst>
          </p:cNvPr>
          <p:cNvSpPr txBox="1"/>
          <p:nvPr/>
        </p:nvSpPr>
        <p:spPr>
          <a:xfrm>
            <a:off x="4283004" y="6730292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2.51%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767A1DD-D746-4C71-B620-D52C4367A466}"/>
              </a:ext>
            </a:extLst>
          </p:cNvPr>
          <p:cNvSpPr txBox="1"/>
          <p:nvPr/>
        </p:nvSpPr>
        <p:spPr>
          <a:xfrm>
            <a:off x="4283004" y="6982714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3.77%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0229AE4-BD6E-4E9E-BA07-81FC63B861A6}"/>
              </a:ext>
            </a:extLst>
          </p:cNvPr>
          <p:cNvSpPr txBox="1"/>
          <p:nvPr/>
        </p:nvSpPr>
        <p:spPr>
          <a:xfrm>
            <a:off x="6156849" y="5230695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36.3%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21DBB39-6E5E-48FC-856D-5CDDF01B7025}"/>
              </a:ext>
            </a:extLst>
          </p:cNvPr>
          <p:cNvSpPr txBox="1"/>
          <p:nvPr/>
        </p:nvSpPr>
        <p:spPr>
          <a:xfrm>
            <a:off x="6156849" y="5469129"/>
            <a:ext cx="97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30.2%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196F629-D647-4BBC-A89E-97924243AE8B}"/>
              </a:ext>
            </a:extLst>
          </p:cNvPr>
          <p:cNvSpPr txBox="1"/>
          <p:nvPr/>
        </p:nvSpPr>
        <p:spPr>
          <a:xfrm>
            <a:off x="6156849" y="5729986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41.3%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A407F7C-EF7C-4EFA-BAC0-77C6ECA30EB0}"/>
              </a:ext>
            </a:extLst>
          </p:cNvPr>
          <p:cNvSpPr txBox="1"/>
          <p:nvPr/>
        </p:nvSpPr>
        <p:spPr>
          <a:xfrm>
            <a:off x="6167689" y="5993185"/>
            <a:ext cx="11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51.0%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E18707A-05A6-49C9-951D-EDE504217FC4}"/>
              </a:ext>
            </a:extLst>
          </p:cNvPr>
          <p:cNvSpPr txBox="1"/>
          <p:nvPr/>
        </p:nvSpPr>
        <p:spPr>
          <a:xfrm>
            <a:off x="6156849" y="6226819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29.5%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304D83A-5C4C-4B18-960C-3DD5D9EF2E10}"/>
              </a:ext>
            </a:extLst>
          </p:cNvPr>
          <p:cNvSpPr txBox="1"/>
          <p:nvPr/>
        </p:nvSpPr>
        <p:spPr>
          <a:xfrm>
            <a:off x="6156848" y="6500419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24.1%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454B4D0-6C06-4994-87D0-405CA6924CFC}"/>
              </a:ext>
            </a:extLst>
          </p:cNvPr>
          <p:cNvSpPr txBox="1"/>
          <p:nvPr/>
        </p:nvSpPr>
        <p:spPr>
          <a:xfrm>
            <a:off x="6156849" y="6735610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37.9%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45451F1-68BF-45F6-BBB0-29AA2FBC7967}"/>
              </a:ext>
            </a:extLst>
          </p:cNvPr>
          <p:cNvSpPr txBox="1"/>
          <p:nvPr/>
        </p:nvSpPr>
        <p:spPr>
          <a:xfrm>
            <a:off x="6156849" y="6988032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39.3%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2400A3E-067F-402D-B27F-1A2477C26951}"/>
              </a:ext>
            </a:extLst>
          </p:cNvPr>
          <p:cNvSpPr txBox="1"/>
          <p:nvPr/>
        </p:nvSpPr>
        <p:spPr>
          <a:xfrm>
            <a:off x="7844834" y="5229864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39.73%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99B5B37-3062-4EEF-AEDB-8C58E29E3585}"/>
              </a:ext>
            </a:extLst>
          </p:cNvPr>
          <p:cNvSpPr txBox="1"/>
          <p:nvPr/>
        </p:nvSpPr>
        <p:spPr>
          <a:xfrm>
            <a:off x="7844834" y="5468298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31.82%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FA0CB73-FC57-4F43-AFFF-E445124F3D70}"/>
              </a:ext>
            </a:extLst>
          </p:cNvPr>
          <p:cNvSpPr txBox="1"/>
          <p:nvPr/>
        </p:nvSpPr>
        <p:spPr>
          <a:xfrm>
            <a:off x="7844834" y="5729155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46.00%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03568E6-19E7-49BA-B815-B21F5C1BFF17}"/>
              </a:ext>
            </a:extLst>
          </p:cNvPr>
          <p:cNvSpPr txBox="1"/>
          <p:nvPr/>
        </p:nvSpPr>
        <p:spPr>
          <a:xfrm>
            <a:off x="7855674" y="5992354"/>
            <a:ext cx="1114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0.93%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12793E6-9785-4B41-93C1-7FD1975710DF}"/>
              </a:ext>
            </a:extLst>
          </p:cNvPr>
          <p:cNvSpPr txBox="1"/>
          <p:nvPr/>
        </p:nvSpPr>
        <p:spPr>
          <a:xfrm>
            <a:off x="7844834" y="6225988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32.93%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8C34526-DDB2-4DE5-879B-EF11DAC47774}"/>
              </a:ext>
            </a:extLst>
          </p:cNvPr>
          <p:cNvSpPr txBox="1"/>
          <p:nvPr/>
        </p:nvSpPr>
        <p:spPr>
          <a:xfrm>
            <a:off x="7844833" y="6499588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25.72%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3292D5B-3321-40D0-82A7-FBCF6E4E61CE}"/>
              </a:ext>
            </a:extLst>
          </p:cNvPr>
          <p:cNvSpPr txBox="1"/>
          <p:nvPr/>
        </p:nvSpPr>
        <p:spPr>
          <a:xfrm>
            <a:off x="7844834" y="6734779"/>
            <a:ext cx="87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35.39%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EEFDFBE-5BB2-47E0-AF23-3DBA1A09B435}"/>
              </a:ext>
            </a:extLst>
          </p:cNvPr>
          <p:cNvSpPr txBox="1"/>
          <p:nvPr/>
        </p:nvSpPr>
        <p:spPr>
          <a:xfrm>
            <a:off x="7844834" y="6987201"/>
            <a:ext cx="111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23132"/>
                </a:solidFill>
                <a:latin typeface="wusmhelveticaneuecdnlightreg" panose="02000400000000000000" pitchFamily="2" charset="0"/>
              </a:rPr>
              <a:t>35.53%</a:t>
            </a:r>
          </a:p>
          <a:p>
            <a:endParaRPr lang="en-US" sz="1000" dirty="0">
              <a:solidFill>
                <a:srgbClr val="323132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8D977A2-15C1-44CF-9664-A07D941E380D}"/>
              </a:ext>
            </a:extLst>
          </p:cNvPr>
          <p:cNvSpPr txBox="1"/>
          <p:nvPr/>
        </p:nvSpPr>
        <p:spPr>
          <a:xfrm>
            <a:off x="5866416" y="1068835"/>
            <a:ext cx="10502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KWCD JUNE 2016</a:t>
            </a:r>
          </a:p>
          <a:p>
            <a:pPr>
              <a:lnSpc>
                <a:spcPts val="900"/>
              </a:lnSpc>
            </a:pPr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VS. JUNE 2017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433E8BC-398E-481C-A91B-A3A1B2052326}"/>
              </a:ext>
            </a:extLst>
          </p:cNvPr>
          <p:cNvSpPr txBox="1"/>
          <p:nvPr/>
        </p:nvSpPr>
        <p:spPr>
          <a:xfrm>
            <a:off x="7473176" y="1082115"/>
            <a:ext cx="12538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% DIFFERENCE KWCD</a:t>
            </a:r>
          </a:p>
          <a:p>
            <a:pPr>
              <a:lnSpc>
                <a:spcPts val="900"/>
              </a:lnSpc>
            </a:pPr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VS. ENYRMLS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7867597-C8E1-4E80-B665-FE3BA3400267}"/>
              </a:ext>
            </a:extLst>
          </p:cNvPr>
          <p:cNvSpPr txBox="1"/>
          <p:nvPr/>
        </p:nvSpPr>
        <p:spPr>
          <a:xfrm>
            <a:off x="3709123" y="4825562"/>
            <a:ext cx="18229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ENYRMLS JANUARY – JUNE 2016</a:t>
            </a:r>
          </a:p>
          <a:p>
            <a:pPr>
              <a:lnSpc>
                <a:spcPts val="900"/>
              </a:lnSpc>
            </a:pPr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VS. JANUARY – JUNE 2017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B8A8502-0DFB-4414-AE5C-A4D3A8CB7143}"/>
              </a:ext>
            </a:extLst>
          </p:cNvPr>
          <p:cNvSpPr txBox="1"/>
          <p:nvPr/>
        </p:nvSpPr>
        <p:spPr>
          <a:xfrm>
            <a:off x="5634425" y="4819669"/>
            <a:ext cx="16401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KWCD JANUARY – JUNE 2016</a:t>
            </a:r>
          </a:p>
          <a:p>
            <a:pPr>
              <a:lnSpc>
                <a:spcPts val="900"/>
              </a:lnSpc>
            </a:pPr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VS. JANUARY – JUNE 2017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525ECCB-F868-4732-A306-F0FF8D62DFFA}"/>
              </a:ext>
            </a:extLst>
          </p:cNvPr>
          <p:cNvSpPr txBox="1"/>
          <p:nvPr/>
        </p:nvSpPr>
        <p:spPr>
          <a:xfrm>
            <a:off x="7469788" y="4832949"/>
            <a:ext cx="12538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% DIFFERENCE KWCD</a:t>
            </a:r>
          </a:p>
          <a:p>
            <a:pPr>
              <a:lnSpc>
                <a:spcPts val="900"/>
              </a:lnSpc>
            </a:pPr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VS. ENYRMLS</a:t>
            </a:r>
          </a:p>
        </p:txBody>
      </p:sp>
      <p:graphicFrame>
        <p:nvGraphicFramePr>
          <p:cNvPr id="96" name="Table 95">
            <a:extLst>
              <a:ext uri="{FF2B5EF4-FFF2-40B4-BE49-F238E27FC236}">
                <a16:creationId xmlns:a16="http://schemas.microsoft.com/office/drawing/2014/main" id="{0F775D48-DB29-4CAC-A653-35EBEAE01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069247"/>
              </p:ext>
            </p:extLst>
          </p:nvPr>
        </p:nvGraphicFramePr>
        <p:xfrm>
          <a:off x="1060627" y="1484044"/>
          <a:ext cx="7889311" cy="20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501">
                  <a:extLst>
                    <a:ext uri="{9D8B030D-6E8A-4147-A177-3AD203B41FA5}">
                      <a16:colId xmlns:a16="http://schemas.microsoft.com/office/drawing/2014/main" val="1209763513"/>
                    </a:ext>
                  </a:extLst>
                </a:gridCol>
                <a:gridCol w="1820656">
                  <a:extLst>
                    <a:ext uri="{9D8B030D-6E8A-4147-A177-3AD203B41FA5}">
                      <a16:colId xmlns:a16="http://schemas.microsoft.com/office/drawing/2014/main" val="3545810923"/>
                    </a:ext>
                  </a:extLst>
                </a:gridCol>
                <a:gridCol w="1716948">
                  <a:extLst>
                    <a:ext uri="{9D8B030D-6E8A-4147-A177-3AD203B41FA5}">
                      <a16:colId xmlns:a16="http://schemas.microsoft.com/office/drawing/2014/main" val="2278295619"/>
                    </a:ext>
                  </a:extLst>
                </a:gridCol>
                <a:gridCol w="1720206">
                  <a:extLst>
                    <a:ext uri="{9D8B030D-6E8A-4147-A177-3AD203B41FA5}">
                      <a16:colId xmlns:a16="http://schemas.microsoft.com/office/drawing/2014/main" val="3586097702"/>
                    </a:ext>
                  </a:extLst>
                </a:gridCol>
              </a:tblGrid>
              <a:tr h="251755">
                <a:tc>
                  <a:txBody>
                    <a:bodyPr/>
                    <a:lstStyle/>
                    <a:p>
                      <a:r>
                        <a:rPr lang="en-US" sz="1000" b="0" dirty="0">
                          <a:latin typeface="wusmhelveticaneuecdnmedreg" panose="020B0606030502030204" pitchFamily="34" charset="0"/>
                        </a:rPr>
                        <a:t>Closed Units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1.77%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43.0%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41.23%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48428"/>
                  </a:ext>
                </a:extLst>
              </a:tr>
              <a:tr h="251755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Closed Sale Volume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8.47%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81.9%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73.43%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173714"/>
                  </a:ext>
                </a:extLst>
              </a:tr>
              <a:tr h="251755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Listings Taken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-5.84%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13.3%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19.14%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677378"/>
                  </a:ext>
                </a:extLst>
              </a:tr>
              <a:tr h="251755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Listings Taken Volume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1.37%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69.3%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67.93%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419225"/>
                  </a:ext>
                </a:extLst>
              </a:tr>
              <a:tr h="251755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Listings Sold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1.77%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51.5%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49.73%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47618"/>
                  </a:ext>
                </a:extLst>
              </a:tr>
              <a:tr h="251755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Listings Sold Volume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8.47%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109.7%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101.23%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365105"/>
                  </a:ext>
                </a:extLst>
              </a:tr>
              <a:tr h="251755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Contracts Written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5.32%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-11.3%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-16.62%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227582"/>
                  </a:ext>
                </a:extLst>
              </a:tr>
              <a:tr h="251755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Contracts Written Volume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8.31%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-2.3%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-10.61%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39396"/>
                  </a:ext>
                </a:extLst>
              </a:tr>
            </a:tbl>
          </a:graphicData>
        </a:graphic>
      </p:graphicFrame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6D5B66AC-7B6B-4A6D-BD2E-D78BBF326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452480"/>
              </p:ext>
            </p:extLst>
          </p:nvPr>
        </p:nvGraphicFramePr>
        <p:xfrm>
          <a:off x="1060627" y="1111704"/>
          <a:ext cx="7889310" cy="34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697">
                  <a:extLst>
                    <a:ext uri="{9D8B030D-6E8A-4147-A177-3AD203B41FA5}">
                      <a16:colId xmlns:a16="http://schemas.microsoft.com/office/drawing/2014/main" val="2162601440"/>
                    </a:ext>
                  </a:extLst>
                </a:gridCol>
                <a:gridCol w="1794076">
                  <a:extLst>
                    <a:ext uri="{9D8B030D-6E8A-4147-A177-3AD203B41FA5}">
                      <a16:colId xmlns:a16="http://schemas.microsoft.com/office/drawing/2014/main" val="385908559"/>
                    </a:ext>
                  </a:extLst>
                </a:gridCol>
                <a:gridCol w="1736203">
                  <a:extLst>
                    <a:ext uri="{9D8B030D-6E8A-4147-A177-3AD203B41FA5}">
                      <a16:colId xmlns:a16="http://schemas.microsoft.com/office/drawing/2014/main" val="2793542704"/>
                    </a:ext>
                  </a:extLst>
                </a:gridCol>
                <a:gridCol w="1727334">
                  <a:extLst>
                    <a:ext uri="{9D8B030D-6E8A-4147-A177-3AD203B41FA5}">
                      <a16:colId xmlns:a16="http://schemas.microsoft.com/office/drawing/2014/main" val="4158344760"/>
                    </a:ext>
                  </a:extLst>
                </a:gridCol>
              </a:tblGrid>
              <a:tr h="340066"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STATISTIC</a:t>
                      </a:r>
                    </a:p>
                  </a:txBody>
                  <a:tcPr marT="37785" marB="37785" anchor="ctr">
                    <a:solidFill>
                      <a:srgbClr val="DA1F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ENYRMLS MARCH 2017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VS. MARCH 2018</a:t>
                      </a:r>
                    </a:p>
                  </a:txBody>
                  <a:tcPr marT="37785" marB="37785" anchor="ctr">
                    <a:solidFill>
                      <a:srgbClr val="EC1C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KWCD MARCH 2017 VS. MARCH 2018</a:t>
                      </a:r>
                    </a:p>
                  </a:txBody>
                  <a:tcPr marT="37785" marB="37785" anchor="ctr">
                    <a:solidFill>
                      <a:srgbClr val="EC1C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% DIFFERENCE KWCD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VS. ENYRMLS</a:t>
                      </a:r>
                    </a:p>
                  </a:txBody>
                  <a:tcPr marT="37785" marB="37785" anchor="ctr">
                    <a:solidFill>
                      <a:srgbClr val="EC1C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336420"/>
                  </a:ext>
                </a:extLst>
              </a:tr>
            </a:tbl>
          </a:graphicData>
        </a:graphic>
      </p:graphicFrame>
      <p:graphicFrame>
        <p:nvGraphicFramePr>
          <p:cNvPr id="98" name="Table 97">
            <a:extLst>
              <a:ext uri="{FF2B5EF4-FFF2-40B4-BE49-F238E27FC236}">
                <a16:creationId xmlns:a16="http://schemas.microsoft.com/office/drawing/2014/main" id="{88B91A86-92CB-400E-8848-6E24D9B05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748987"/>
              </p:ext>
            </p:extLst>
          </p:nvPr>
        </p:nvGraphicFramePr>
        <p:xfrm>
          <a:off x="1060627" y="5244821"/>
          <a:ext cx="7889311" cy="20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501">
                  <a:extLst>
                    <a:ext uri="{9D8B030D-6E8A-4147-A177-3AD203B41FA5}">
                      <a16:colId xmlns:a16="http://schemas.microsoft.com/office/drawing/2014/main" val="1209763513"/>
                    </a:ext>
                  </a:extLst>
                </a:gridCol>
                <a:gridCol w="1820656">
                  <a:extLst>
                    <a:ext uri="{9D8B030D-6E8A-4147-A177-3AD203B41FA5}">
                      <a16:colId xmlns:a16="http://schemas.microsoft.com/office/drawing/2014/main" val="3545810923"/>
                    </a:ext>
                  </a:extLst>
                </a:gridCol>
                <a:gridCol w="1716948">
                  <a:extLst>
                    <a:ext uri="{9D8B030D-6E8A-4147-A177-3AD203B41FA5}">
                      <a16:colId xmlns:a16="http://schemas.microsoft.com/office/drawing/2014/main" val="2278295619"/>
                    </a:ext>
                  </a:extLst>
                </a:gridCol>
                <a:gridCol w="1720206">
                  <a:extLst>
                    <a:ext uri="{9D8B030D-6E8A-4147-A177-3AD203B41FA5}">
                      <a16:colId xmlns:a16="http://schemas.microsoft.com/office/drawing/2014/main" val="3586097702"/>
                    </a:ext>
                  </a:extLst>
                </a:gridCol>
              </a:tblGrid>
              <a:tr h="251755">
                <a:tc>
                  <a:txBody>
                    <a:bodyPr/>
                    <a:lstStyle/>
                    <a:p>
                      <a:r>
                        <a:rPr lang="en-US" sz="1000" b="0" dirty="0">
                          <a:latin typeface="wusmhelveticaneuecdnmedreg" panose="020B0606030502030204" pitchFamily="34" charset="0"/>
                        </a:rPr>
                        <a:t>Closed Units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1.29%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36.8%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35.51%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48428"/>
                  </a:ext>
                </a:extLst>
              </a:tr>
              <a:tr h="251755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Closed Sale Volume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6.88%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61.1%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54.22%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173714"/>
                  </a:ext>
                </a:extLst>
              </a:tr>
              <a:tr h="251755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Listings Taken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-4.31%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21.2%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25.51%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677378"/>
                  </a:ext>
                </a:extLst>
              </a:tr>
              <a:tr h="251755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Listings Taken Volume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0.91%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69.9%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68.99%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419225"/>
                  </a:ext>
                </a:extLst>
              </a:tr>
              <a:tr h="251755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Listings Sold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1.29%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42.9%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41.61%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47618"/>
                  </a:ext>
                </a:extLst>
              </a:tr>
              <a:tr h="251755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Listings Sold Volume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6.88%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74.8%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67.92%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365105"/>
                  </a:ext>
                </a:extLst>
              </a:tr>
              <a:tr h="251755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Contracts Written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4.54%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16.0%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11.46%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227582"/>
                  </a:ext>
                </a:extLst>
              </a:tr>
              <a:tr h="251755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Contracts Written Volume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8.73%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32.8%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24.07%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39396"/>
                  </a:ext>
                </a:extLst>
              </a:tr>
            </a:tbl>
          </a:graphicData>
        </a:graphic>
      </p:graphicFrame>
      <p:graphicFrame>
        <p:nvGraphicFramePr>
          <p:cNvPr id="99" name="Table 98">
            <a:extLst>
              <a:ext uri="{FF2B5EF4-FFF2-40B4-BE49-F238E27FC236}">
                <a16:creationId xmlns:a16="http://schemas.microsoft.com/office/drawing/2014/main" id="{C57F37F6-1635-4B8B-B1BD-FF956E1C7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959470"/>
              </p:ext>
            </p:extLst>
          </p:nvPr>
        </p:nvGraphicFramePr>
        <p:xfrm>
          <a:off x="1060627" y="4798227"/>
          <a:ext cx="7889310" cy="420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697">
                  <a:extLst>
                    <a:ext uri="{9D8B030D-6E8A-4147-A177-3AD203B41FA5}">
                      <a16:colId xmlns:a16="http://schemas.microsoft.com/office/drawing/2014/main" val="2162601440"/>
                    </a:ext>
                  </a:extLst>
                </a:gridCol>
                <a:gridCol w="1794076">
                  <a:extLst>
                    <a:ext uri="{9D8B030D-6E8A-4147-A177-3AD203B41FA5}">
                      <a16:colId xmlns:a16="http://schemas.microsoft.com/office/drawing/2014/main" val="385908559"/>
                    </a:ext>
                  </a:extLst>
                </a:gridCol>
                <a:gridCol w="1736203">
                  <a:extLst>
                    <a:ext uri="{9D8B030D-6E8A-4147-A177-3AD203B41FA5}">
                      <a16:colId xmlns:a16="http://schemas.microsoft.com/office/drawing/2014/main" val="2793542704"/>
                    </a:ext>
                  </a:extLst>
                </a:gridCol>
                <a:gridCol w="1727334">
                  <a:extLst>
                    <a:ext uri="{9D8B030D-6E8A-4147-A177-3AD203B41FA5}">
                      <a16:colId xmlns:a16="http://schemas.microsoft.com/office/drawing/2014/main" val="4158344760"/>
                    </a:ext>
                  </a:extLst>
                </a:gridCol>
              </a:tblGrid>
              <a:tr h="340066"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STATISTIC</a:t>
                      </a:r>
                    </a:p>
                  </a:txBody>
                  <a:tcPr marT="37785" marB="37785" anchor="ctr">
                    <a:solidFill>
                      <a:srgbClr val="DA1F2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en-US" sz="9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ENYRMLS JANUARY – MARCH 2017</a:t>
                      </a:r>
                    </a:p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en-US" sz="9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VS. JANUARY –  MARCH 2018</a:t>
                      </a:r>
                    </a:p>
                  </a:txBody>
                  <a:tcPr marT="37785" marB="37785" anchor="ctr">
                    <a:solidFill>
                      <a:srgbClr val="EC1C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en-US" sz="9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KWCD JANUARY – MARCH 2017</a:t>
                      </a:r>
                    </a:p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en-US" sz="9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VS. JANUARY – MARCH 2018</a:t>
                      </a:r>
                    </a:p>
                  </a:txBody>
                  <a:tcPr marT="37785" marB="37785" anchor="ctr">
                    <a:solidFill>
                      <a:srgbClr val="EC1C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en-US" sz="9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% DIFFERENCE KWCD</a:t>
                      </a:r>
                    </a:p>
                    <a:p>
                      <a:pPr algn="ctr">
                        <a:lnSpc>
                          <a:spcPts val="900"/>
                        </a:lnSpc>
                      </a:pPr>
                      <a:r>
                        <a:rPr lang="en-US" sz="9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VS. ENYRMLS</a:t>
                      </a:r>
                    </a:p>
                  </a:txBody>
                  <a:tcPr marT="37785" marB="37785" anchor="ctr">
                    <a:solidFill>
                      <a:srgbClr val="EC1C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336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32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6044F9-F76A-4240-993B-306A1BC854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"/>
          <a:stretch/>
        </p:blipFill>
        <p:spPr>
          <a:xfrm>
            <a:off x="0" y="2059"/>
            <a:ext cx="10073640" cy="77703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F1F6DC-8C56-4095-879A-9E7A5F240F69}"/>
              </a:ext>
            </a:extLst>
          </p:cNvPr>
          <p:cNvSpPr txBox="1"/>
          <p:nvPr/>
        </p:nvSpPr>
        <p:spPr>
          <a:xfrm>
            <a:off x="1139439" y="469232"/>
            <a:ext cx="3374770" cy="36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73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MLS TOP 4 MARCH COMPARISON*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C71AB4-598A-4C7B-90A9-52032B6122A0}"/>
              </a:ext>
            </a:extLst>
          </p:cNvPr>
          <p:cNvSpPr txBox="1"/>
          <p:nvPr/>
        </p:nvSpPr>
        <p:spPr>
          <a:xfrm>
            <a:off x="1139439" y="3292642"/>
            <a:ext cx="3025700" cy="36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73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MLS TOP 4 YTD COMPARISON*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8E763E-A0C8-4636-89F2-C6F4FF8CBA5D}"/>
              </a:ext>
            </a:extLst>
          </p:cNvPr>
          <p:cNvSpPr txBox="1"/>
          <p:nvPr/>
        </p:nvSpPr>
        <p:spPr>
          <a:xfrm>
            <a:off x="1139438" y="6091988"/>
            <a:ext cx="5129674" cy="36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73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MONTH OVER MONTH KWCD AGENT EARNINGS (GCI)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A3901F-9C23-45C1-8EE4-DCD5D057755C}"/>
              </a:ext>
            </a:extLst>
          </p:cNvPr>
          <p:cNvSpPr txBox="1"/>
          <p:nvPr/>
        </p:nvSpPr>
        <p:spPr>
          <a:xfrm>
            <a:off x="1139439" y="1314591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  <a:latin typeface="wusmhelveticaneuecdnmedreg" panose="020B0606030502030204" pitchFamily="34" charset="0"/>
              </a:rPr>
              <a:t>RealtyUSA</a:t>
            </a:r>
            <a:endParaRPr lang="en-US" sz="1000" dirty="0">
              <a:solidFill>
                <a:schemeClr val="bg1"/>
              </a:solidFill>
              <a:latin typeface="wusmhelveticaneuecdnmedreg" panose="020B0606030502030204" pitchFamily="34" charset="0"/>
            </a:endParaRPr>
          </a:p>
          <a:p>
            <a:endParaRPr 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4641E9-93C7-4C22-BC9B-8D0628161E51}"/>
              </a:ext>
            </a:extLst>
          </p:cNvPr>
          <p:cNvSpPr txBox="1"/>
          <p:nvPr/>
        </p:nvSpPr>
        <p:spPr>
          <a:xfrm>
            <a:off x="1139439" y="1553025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Coldwell Banker</a:t>
            </a:r>
          </a:p>
          <a:p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3EE9D7-8EFF-4092-A457-FAA349B4F803}"/>
              </a:ext>
            </a:extLst>
          </p:cNvPr>
          <p:cNvSpPr txBox="1"/>
          <p:nvPr/>
        </p:nvSpPr>
        <p:spPr>
          <a:xfrm>
            <a:off x="1139439" y="1813882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KWCD</a:t>
            </a:r>
          </a:p>
          <a:p>
            <a:endParaRPr lang="en-US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89FAEF-6F9F-4693-826E-3E3C04D15FAE}"/>
              </a:ext>
            </a:extLst>
          </p:cNvPr>
          <p:cNvSpPr txBox="1"/>
          <p:nvPr/>
        </p:nvSpPr>
        <p:spPr>
          <a:xfrm>
            <a:off x="1139438" y="2076776"/>
            <a:ext cx="148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Berkshire Hathaway</a:t>
            </a:r>
          </a:p>
          <a:p>
            <a:endParaRPr lang="en-US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0B11FC-7778-4E20-A128-1C5F9E9E4446}"/>
              </a:ext>
            </a:extLst>
          </p:cNvPr>
          <p:cNvSpPr txBox="1"/>
          <p:nvPr/>
        </p:nvSpPr>
        <p:spPr>
          <a:xfrm>
            <a:off x="1139438" y="4136782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  <a:latin typeface="wusmhelveticaneuecdnmedreg" panose="020B0606030502030204" pitchFamily="34" charset="0"/>
              </a:rPr>
              <a:t>RealtyUSA</a:t>
            </a:r>
            <a:endParaRPr lang="en-US" sz="1000" dirty="0">
              <a:solidFill>
                <a:schemeClr val="bg1"/>
              </a:solidFill>
              <a:latin typeface="wusmhelveticaneuecdnmedreg" panose="020B0606030502030204" pitchFamily="34" charset="0"/>
            </a:endParaRPr>
          </a:p>
          <a:p>
            <a:endParaRPr lang="en-US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341F89-ACCA-483A-B98D-17D484A5C2E8}"/>
              </a:ext>
            </a:extLst>
          </p:cNvPr>
          <p:cNvSpPr txBox="1"/>
          <p:nvPr/>
        </p:nvSpPr>
        <p:spPr>
          <a:xfrm>
            <a:off x="1139438" y="4375216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Coldwell Banker</a:t>
            </a:r>
          </a:p>
          <a:p>
            <a:endParaRPr lang="en-US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A56E94-FBC7-474F-8AD7-65F9B49C8BE6}"/>
              </a:ext>
            </a:extLst>
          </p:cNvPr>
          <p:cNvSpPr txBox="1"/>
          <p:nvPr/>
        </p:nvSpPr>
        <p:spPr>
          <a:xfrm>
            <a:off x="1139438" y="4636073"/>
            <a:ext cx="116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KWCD</a:t>
            </a:r>
          </a:p>
          <a:p>
            <a:endParaRPr lang="en-US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7C3664-67D5-4507-B08D-5AA5BB6ABD44}"/>
              </a:ext>
            </a:extLst>
          </p:cNvPr>
          <p:cNvSpPr txBox="1"/>
          <p:nvPr/>
        </p:nvSpPr>
        <p:spPr>
          <a:xfrm>
            <a:off x="1139437" y="4874903"/>
            <a:ext cx="148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Berkshire Hathaway</a:t>
            </a:r>
          </a:p>
          <a:p>
            <a:endParaRPr lang="en-US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7B1A22-0324-4C62-953F-CEF4BDAA53EE}"/>
              </a:ext>
            </a:extLst>
          </p:cNvPr>
          <p:cNvSpPr txBox="1"/>
          <p:nvPr/>
        </p:nvSpPr>
        <p:spPr>
          <a:xfrm>
            <a:off x="1490487" y="6585340"/>
            <a:ext cx="7200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JUNE 2016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8D09D9-ABF0-41AB-99CB-C9DFB4DA1D34}"/>
              </a:ext>
            </a:extLst>
          </p:cNvPr>
          <p:cNvSpPr txBox="1"/>
          <p:nvPr/>
        </p:nvSpPr>
        <p:spPr>
          <a:xfrm>
            <a:off x="3364332" y="6571788"/>
            <a:ext cx="7200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JUNE 2017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D8EDBB-D11F-4580-8FF2-5261AACB6728}"/>
              </a:ext>
            </a:extLst>
          </p:cNvPr>
          <p:cNvSpPr txBox="1"/>
          <p:nvPr/>
        </p:nvSpPr>
        <p:spPr>
          <a:xfrm>
            <a:off x="4942027" y="6571788"/>
            <a:ext cx="944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% CHANGE YOY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0F4BDD-D2C6-4D32-871A-60DA59E353E1}"/>
              </a:ext>
            </a:extLst>
          </p:cNvPr>
          <p:cNvSpPr txBox="1"/>
          <p:nvPr/>
        </p:nvSpPr>
        <p:spPr>
          <a:xfrm>
            <a:off x="3657600" y="1299566"/>
            <a:ext cx="1780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3A3A3C"/>
                </a:solidFill>
                <a:latin typeface="wusmhelveticaneuecdnlightreg" panose="02000400000000000000" pitchFamily="2" charset="0"/>
              </a:rPr>
              <a:t>$484,481,044</a:t>
            </a:r>
          </a:p>
          <a:p>
            <a:pPr algn="ctr"/>
            <a:endParaRPr lang="en-US" sz="1000" dirty="0">
              <a:solidFill>
                <a:srgbClr val="3A3A3C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BED232-EACE-41D4-B504-B02ACDD8476D}"/>
              </a:ext>
            </a:extLst>
          </p:cNvPr>
          <p:cNvSpPr txBox="1"/>
          <p:nvPr/>
        </p:nvSpPr>
        <p:spPr>
          <a:xfrm>
            <a:off x="3657600" y="1538000"/>
            <a:ext cx="1780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3A3A3C"/>
                </a:solidFill>
                <a:latin typeface="wusmhelveticaneuecdnlightreg" panose="02000400000000000000" pitchFamily="2" charset="0"/>
              </a:rPr>
              <a:t>$302,222,567</a:t>
            </a:r>
          </a:p>
          <a:p>
            <a:pPr algn="ctr"/>
            <a:endParaRPr lang="en-US" sz="1000" dirty="0">
              <a:solidFill>
                <a:srgbClr val="3A3A3C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74D14A-B546-4A44-A84C-31916ED82B04}"/>
              </a:ext>
            </a:extLst>
          </p:cNvPr>
          <p:cNvSpPr txBox="1"/>
          <p:nvPr/>
        </p:nvSpPr>
        <p:spPr>
          <a:xfrm>
            <a:off x="3657600" y="1798857"/>
            <a:ext cx="1780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3A3A3C"/>
                </a:solidFill>
                <a:latin typeface="wusmhelveticaneuecdnlightreg" panose="02000400000000000000" pitchFamily="2" charset="0"/>
              </a:rPr>
              <a:t>$177,138,967</a:t>
            </a:r>
          </a:p>
          <a:p>
            <a:pPr algn="ctr"/>
            <a:endParaRPr lang="en-US" sz="1000" dirty="0">
              <a:solidFill>
                <a:srgbClr val="3A3A3C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9E2D75-E426-4534-A56C-2C1178E06A3C}"/>
              </a:ext>
            </a:extLst>
          </p:cNvPr>
          <p:cNvSpPr txBox="1"/>
          <p:nvPr/>
        </p:nvSpPr>
        <p:spPr>
          <a:xfrm>
            <a:off x="3657600" y="2061751"/>
            <a:ext cx="1780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3A3A3C"/>
                </a:solidFill>
                <a:latin typeface="wusmhelveticaneuecdnlightreg" panose="02000400000000000000" pitchFamily="2" charset="0"/>
              </a:rPr>
              <a:t>$169,129,038</a:t>
            </a:r>
          </a:p>
          <a:p>
            <a:pPr algn="ctr"/>
            <a:endParaRPr lang="en-US" sz="1000" dirty="0">
              <a:solidFill>
                <a:srgbClr val="3A3A3C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1C4468-16CE-4FF8-AF15-1EB476D5E3AA}"/>
              </a:ext>
            </a:extLst>
          </p:cNvPr>
          <p:cNvSpPr txBox="1"/>
          <p:nvPr/>
        </p:nvSpPr>
        <p:spPr>
          <a:xfrm>
            <a:off x="5457924" y="1314591"/>
            <a:ext cx="1780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3A3A3C"/>
                </a:solidFill>
                <a:latin typeface="wusmhelveticaneuecdnlightreg" panose="02000400000000000000" pitchFamily="2" charset="0"/>
              </a:rPr>
              <a:t>$466,995,711</a:t>
            </a:r>
          </a:p>
          <a:p>
            <a:pPr algn="ctr"/>
            <a:endParaRPr lang="en-US" sz="1000" dirty="0">
              <a:solidFill>
                <a:srgbClr val="3A3A3C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A1CE20-E717-414A-A636-0D0AE75B9F1F}"/>
              </a:ext>
            </a:extLst>
          </p:cNvPr>
          <p:cNvSpPr txBox="1"/>
          <p:nvPr/>
        </p:nvSpPr>
        <p:spPr>
          <a:xfrm>
            <a:off x="5457924" y="1553025"/>
            <a:ext cx="1780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3A3A3C"/>
                </a:solidFill>
                <a:latin typeface="wusmhelveticaneuecdnlightreg" panose="02000400000000000000" pitchFamily="2" charset="0"/>
              </a:rPr>
              <a:t>$306,444,944</a:t>
            </a:r>
          </a:p>
          <a:p>
            <a:pPr algn="ctr"/>
            <a:endParaRPr lang="en-US" sz="1000" dirty="0">
              <a:solidFill>
                <a:srgbClr val="3A3A3C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3459BC-BAB1-4946-9AC1-ABA4F29F77F5}"/>
              </a:ext>
            </a:extLst>
          </p:cNvPr>
          <p:cNvSpPr txBox="1"/>
          <p:nvPr/>
        </p:nvSpPr>
        <p:spPr>
          <a:xfrm>
            <a:off x="5457924" y="1813882"/>
            <a:ext cx="1780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3A3A3C"/>
                </a:solidFill>
                <a:latin typeface="wusmhelveticaneuecdnlightreg" panose="02000400000000000000" pitchFamily="2" charset="0"/>
              </a:rPr>
              <a:t>$228,705,115</a:t>
            </a:r>
          </a:p>
          <a:p>
            <a:pPr algn="ctr"/>
            <a:endParaRPr lang="en-US" sz="1000" dirty="0">
              <a:solidFill>
                <a:srgbClr val="3A3A3C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FA9203-4021-4673-A1D1-0F36702654F8}"/>
              </a:ext>
            </a:extLst>
          </p:cNvPr>
          <p:cNvSpPr txBox="1"/>
          <p:nvPr/>
        </p:nvSpPr>
        <p:spPr>
          <a:xfrm>
            <a:off x="5457924" y="2076776"/>
            <a:ext cx="1780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3A3A3C"/>
                </a:solidFill>
                <a:latin typeface="wusmhelveticaneuecdnlightreg" panose="02000400000000000000" pitchFamily="2" charset="0"/>
              </a:rPr>
              <a:t>$153,213,761</a:t>
            </a:r>
          </a:p>
          <a:p>
            <a:pPr algn="ctr"/>
            <a:endParaRPr lang="en-US" sz="1000" dirty="0">
              <a:solidFill>
                <a:srgbClr val="3A3A3C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06F73E-7573-4AEB-90CC-FADC65469FF5}"/>
              </a:ext>
            </a:extLst>
          </p:cNvPr>
          <p:cNvSpPr txBox="1"/>
          <p:nvPr/>
        </p:nvSpPr>
        <p:spPr>
          <a:xfrm>
            <a:off x="7238598" y="1314591"/>
            <a:ext cx="1544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3A3A3C"/>
                </a:solidFill>
                <a:latin typeface="wusmhelveticaneuecdnlightreg" panose="02000400000000000000" pitchFamily="2" charset="0"/>
              </a:rPr>
              <a:t>-3.61%</a:t>
            </a:r>
          </a:p>
          <a:p>
            <a:pPr algn="ctr"/>
            <a:endParaRPr lang="en-US" sz="1000" dirty="0">
              <a:solidFill>
                <a:srgbClr val="3A3A3C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96DA53-FC8D-4D3B-9EC1-E515802BD92A}"/>
              </a:ext>
            </a:extLst>
          </p:cNvPr>
          <p:cNvSpPr txBox="1"/>
          <p:nvPr/>
        </p:nvSpPr>
        <p:spPr>
          <a:xfrm>
            <a:off x="7238598" y="1553025"/>
            <a:ext cx="1544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3A3A3C"/>
                </a:solidFill>
                <a:latin typeface="wusmhelveticaneuecdnlightreg" panose="02000400000000000000" pitchFamily="2" charset="0"/>
              </a:rPr>
              <a:t>1.39%</a:t>
            </a:r>
          </a:p>
          <a:p>
            <a:pPr algn="ctr"/>
            <a:endParaRPr lang="en-US" sz="1000" dirty="0">
              <a:solidFill>
                <a:srgbClr val="3A3A3C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4CA071-B11C-4E7D-9E88-680047866F9F}"/>
              </a:ext>
            </a:extLst>
          </p:cNvPr>
          <p:cNvSpPr txBox="1"/>
          <p:nvPr/>
        </p:nvSpPr>
        <p:spPr>
          <a:xfrm>
            <a:off x="7238598" y="1813882"/>
            <a:ext cx="1544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3A3A3C"/>
                </a:solidFill>
                <a:latin typeface="wusmhelveticaneuecdnlightreg" panose="02000400000000000000" pitchFamily="2" charset="0"/>
              </a:rPr>
              <a:t>29.11%</a:t>
            </a:r>
          </a:p>
          <a:p>
            <a:pPr algn="ctr"/>
            <a:endParaRPr lang="en-US" sz="1000" dirty="0">
              <a:solidFill>
                <a:srgbClr val="3A3A3C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DE7EED-2A07-46FF-8CED-D16BD0B7771C}"/>
              </a:ext>
            </a:extLst>
          </p:cNvPr>
          <p:cNvSpPr txBox="1"/>
          <p:nvPr/>
        </p:nvSpPr>
        <p:spPr>
          <a:xfrm>
            <a:off x="7238598" y="2076776"/>
            <a:ext cx="1544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3A3A3C"/>
                </a:solidFill>
                <a:latin typeface="wusmhelveticaneuecdnlightreg" panose="02000400000000000000" pitchFamily="2" charset="0"/>
              </a:rPr>
              <a:t>-9.41%</a:t>
            </a:r>
          </a:p>
          <a:p>
            <a:pPr algn="ctr"/>
            <a:endParaRPr lang="en-US" sz="1000" dirty="0">
              <a:solidFill>
                <a:srgbClr val="3A3A3C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C64B30-3D57-4C03-BA87-CF87E399424E}"/>
              </a:ext>
            </a:extLst>
          </p:cNvPr>
          <p:cNvSpPr txBox="1"/>
          <p:nvPr/>
        </p:nvSpPr>
        <p:spPr>
          <a:xfrm>
            <a:off x="3657600" y="945143"/>
            <a:ext cx="1780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JAN. 1 – JUNE 30TH 2016</a:t>
            </a:r>
          </a:p>
          <a:p>
            <a:pPr algn="ctr"/>
            <a:endParaRPr lang="en-US" sz="1000" dirty="0">
              <a:solidFill>
                <a:schemeClr val="bg1"/>
              </a:solidFill>
              <a:latin typeface="wusmhelveticaneuecdnmedreg" panose="020B0606030502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8BDAAD-72AE-482D-9991-AF599AAAFF05}"/>
              </a:ext>
            </a:extLst>
          </p:cNvPr>
          <p:cNvSpPr txBox="1"/>
          <p:nvPr/>
        </p:nvSpPr>
        <p:spPr>
          <a:xfrm>
            <a:off x="5457924" y="960168"/>
            <a:ext cx="1780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JAN. 1 – JUNE 30TH 2017</a:t>
            </a:r>
          </a:p>
          <a:p>
            <a:pPr algn="ctr"/>
            <a:endParaRPr lang="en-US" sz="1000" dirty="0">
              <a:solidFill>
                <a:schemeClr val="bg1"/>
              </a:solidFill>
              <a:latin typeface="wusmhelveticaneuecdnmedreg" panose="020B0606030502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C247D4-BA05-4686-BC7B-5ABE69354C2C}"/>
              </a:ext>
            </a:extLst>
          </p:cNvPr>
          <p:cNvSpPr txBox="1"/>
          <p:nvPr/>
        </p:nvSpPr>
        <p:spPr>
          <a:xfrm>
            <a:off x="7238598" y="960168"/>
            <a:ext cx="1544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% CHANGE YOY</a:t>
            </a:r>
          </a:p>
          <a:p>
            <a:pPr algn="ctr"/>
            <a:endParaRPr lang="en-US" sz="1000" dirty="0">
              <a:solidFill>
                <a:schemeClr val="bg1"/>
              </a:solidFill>
              <a:latin typeface="wusmhelveticaneuecdnmedreg" panose="020B0606030502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8005E5-3561-4C00-B0DA-E9BC930A4EAA}"/>
              </a:ext>
            </a:extLst>
          </p:cNvPr>
          <p:cNvSpPr txBox="1"/>
          <p:nvPr/>
        </p:nvSpPr>
        <p:spPr>
          <a:xfrm>
            <a:off x="3628668" y="4110493"/>
            <a:ext cx="1780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3A3A3C"/>
                </a:solidFill>
                <a:latin typeface="wusmhelveticaneuecdnlightreg" panose="02000400000000000000" pitchFamily="2" charset="0"/>
              </a:rPr>
              <a:t>$131,749,734</a:t>
            </a:r>
          </a:p>
          <a:p>
            <a:pPr algn="ctr"/>
            <a:endParaRPr lang="en-US" sz="1000" dirty="0">
              <a:solidFill>
                <a:srgbClr val="3A3A3C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F098E6-1106-4D36-B3DB-90426BC66A29}"/>
              </a:ext>
            </a:extLst>
          </p:cNvPr>
          <p:cNvSpPr txBox="1"/>
          <p:nvPr/>
        </p:nvSpPr>
        <p:spPr>
          <a:xfrm>
            <a:off x="3628668" y="4348927"/>
            <a:ext cx="1780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3A3A3C"/>
                </a:solidFill>
                <a:latin typeface="wusmhelveticaneuecdnlightreg" panose="02000400000000000000" pitchFamily="2" charset="0"/>
              </a:rPr>
              <a:t>$82,385,697</a:t>
            </a:r>
          </a:p>
          <a:p>
            <a:pPr algn="ctr"/>
            <a:endParaRPr lang="en-US" sz="1000" dirty="0">
              <a:solidFill>
                <a:srgbClr val="3A3A3C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0D2BE65-5947-47DF-82A1-0EC3528DFC05}"/>
              </a:ext>
            </a:extLst>
          </p:cNvPr>
          <p:cNvSpPr txBox="1"/>
          <p:nvPr/>
        </p:nvSpPr>
        <p:spPr>
          <a:xfrm>
            <a:off x="3628668" y="4609784"/>
            <a:ext cx="1780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3A3A3C"/>
                </a:solidFill>
                <a:latin typeface="wusmhelveticaneuecdnlightreg" panose="02000400000000000000" pitchFamily="2" charset="0"/>
              </a:rPr>
              <a:t>$43,488,820</a:t>
            </a:r>
          </a:p>
          <a:p>
            <a:pPr algn="ctr"/>
            <a:endParaRPr lang="en-US" sz="1000" dirty="0">
              <a:solidFill>
                <a:srgbClr val="3A3A3C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1D8BEB-E790-4AA0-A43C-7BF5DC21DA7A}"/>
              </a:ext>
            </a:extLst>
          </p:cNvPr>
          <p:cNvSpPr txBox="1"/>
          <p:nvPr/>
        </p:nvSpPr>
        <p:spPr>
          <a:xfrm>
            <a:off x="3628668" y="4872678"/>
            <a:ext cx="1780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3A3A3C"/>
                </a:solidFill>
                <a:latin typeface="wusmhelveticaneuecdnlightreg" panose="02000400000000000000" pitchFamily="2" charset="0"/>
              </a:rPr>
              <a:t>$41,811,864</a:t>
            </a:r>
          </a:p>
          <a:p>
            <a:pPr algn="ctr"/>
            <a:endParaRPr lang="en-US" sz="1000" dirty="0">
              <a:solidFill>
                <a:srgbClr val="3A3A3C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733993-F32F-43AA-82E2-B0FD1A6EEBE9}"/>
              </a:ext>
            </a:extLst>
          </p:cNvPr>
          <p:cNvSpPr txBox="1"/>
          <p:nvPr/>
        </p:nvSpPr>
        <p:spPr>
          <a:xfrm>
            <a:off x="5428992" y="4125518"/>
            <a:ext cx="1780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3A3A3C"/>
                </a:solidFill>
                <a:latin typeface="wusmhelveticaneuecdnlightreg" panose="02000400000000000000" pitchFamily="2" charset="0"/>
              </a:rPr>
              <a:t>$123,440,305</a:t>
            </a:r>
          </a:p>
          <a:p>
            <a:pPr algn="ctr"/>
            <a:endParaRPr lang="en-US" sz="1000" dirty="0">
              <a:solidFill>
                <a:srgbClr val="3A3A3C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F4235E8-D50A-48C6-8AD8-1AF515F0ECD0}"/>
              </a:ext>
            </a:extLst>
          </p:cNvPr>
          <p:cNvSpPr txBox="1"/>
          <p:nvPr/>
        </p:nvSpPr>
        <p:spPr>
          <a:xfrm>
            <a:off x="5428992" y="4363952"/>
            <a:ext cx="1780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3A3A3C"/>
                </a:solidFill>
                <a:latin typeface="wusmhelveticaneuecdnlightreg" panose="02000400000000000000" pitchFamily="2" charset="0"/>
              </a:rPr>
              <a:t>$73,572,623</a:t>
            </a:r>
          </a:p>
          <a:p>
            <a:pPr algn="ctr"/>
            <a:endParaRPr lang="en-US" sz="1000" dirty="0">
              <a:solidFill>
                <a:srgbClr val="3A3A3C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777C78A-0FF5-4808-B813-68B72DB61CE1}"/>
              </a:ext>
            </a:extLst>
          </p:cNvPr>
          <p:cNvSpPr txBox="1"/>
          <p:nvPr/>
        </p:nvSpPr>
        <p:spPr>
          <a:xfrm>
            <a:off x="5428992" y="4624809"/>
            <a:ext cx="1780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3A3A3C"/>
                </a:solidFill>
                <a:latin typeface="wusmhelveticaneuecdnlightreg" panose="02000400000000000000" pitchFamily="2" charset="0"/>
              </a:rPr>
              <a:t>$58,358,385</a:t>
            </a:r>
          </a:p>
          <a:p>
            <a:pPr algn="ctr"/>
            <a:endParaRPr lang="en-US" sz="1000" dirty="0">
              <a:solidFill>
                <a:srgbClr val="3A3A3C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4BE1AF-69C4-4F68-B6C6-2C915F5A2519}"/>
              </a:ext>
            </a:extLst>
          </p:cNvPr>
          <p:cNvSpPr txBox="1"/>
          <p:nvPr/>
        </p:nvSpPr>
        <p:spPr>
          <a:xfrm>
            <a:off x="5428992" y="4887703"/>
            <a:ext cx="1780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3A3A3C"/>
                </a:solidFill>
                <a:latin typeface="wusmhelveticaneuecdnlightreg" panose="02000400000000000000" pitchFamily="2" charset="0"/>
              </a:rPr>
              <a:t>$39,519,472</a:t>
            </a:r>
          </a:p>
          <a:p>
            <a:pPr algn="ctr"/>
            <a:endParaRPr lang="en-US" sz="1000" dirty="0">
              <a:solidFill>
                <a:srgbClr val="3A3A3C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E652B9-2A9E-405B-A788-2CBE08B47558}"/>
              </a:ext>
            </a:extLst>
          </p:cNvPr>
          <p:cNvSpPr txBox="1"/>
          <p:nvPr/>
        </p:nvSpPr>
        <p:spPr>
          <a:xfrm>
            <a:off x="7209666" y="4125518"/>
            <a:ext cx="1544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3A3A3C"/>
                </a:solidFill>
                <a:latin typeface="wusmhelveticaneuecdnlightreg" panose="02000400000000000000" pitchFamily="2" charset="0"/>
              </a:rPr>
              <a:t>-6.30%</a:t>
            </a:r>
          </a:p>
          <a:p>
            <a:pPr algn="ctr"/>
            <a:endParaRPr lang="en-US" sz="1000" dirty="0">
              <a:solidFill>
                <a:srgbClr val="3A3A3C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926CC35-5E21-4650-9AFD-65AB4D4E3FCA}"/>
              </a:ext>
            </a:extLst>
          </p:cNvPr>
          <p:cNvSpPr txBox="1"/>
          <p:nvPr/>
        </p:nvSpPr>
        <p:spPr>
          <a:xfrm>
            <a:off x="7209666" y="4363952"/>
            <a:ext cx="1544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3A3A3C"/>
                </a:solidFill>
                <a:latin typeface="wusmhelveticaneuecdnlightreg" panose="02000400000000000000" pitchFamily="2" charset="0"/>
              </a:rPr>
              <a:t>-10.70%</a:t>
            </a:r>
          </a:p>
          <a:p>
            <a:pPr algn="ctr"/>
            <a:endParaRPr lang="en-US" sz="1000" dirty="0">
              <a:solidFill>
                <a:srgbClr val="3A3A3C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92D3389-3D23-4E8A-944C-AE4F61BD8DAE}"/>
              </a:ext>
            </a:extLst>
          </p:cNvPr>
          <p:cNvSpPr txBox="1"/>
          <p:nvPr/>
        </p:nvSpPr>
        <p:spPr>
          <a:xfrm>
            <a:off x="7209666" y="4624809"/>
            <a:ext cx="1544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3A3A3C"/>
                </a:solidFill>
                <a:latin typeface="wusmhelveticaneuecdnlightreg" panose="02000400000000000000" pitchFamily="2" charset="0"/>
              </a:rPr>
              <a:t>34.19%</a:t>
            </a:r>
          </a:p>
          <a:p>
            <a:pPr algn="ctr"/>
            <a:endParaRPr lang="en-US" sz="1000" dirty="0">
              <a:solidFill>
                <a:srgbClr val="3A3A3C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9B4371B-DF93-40CC-ABCD-4A279D2A1A39}"/>
              </a:ext>
            </a:extLst>
          </p:cNvPr>
          <p:cNvSpPr txBox="1"/>
          <p:nvPr/>
        </p:nvSpPr>
        <p:spPr>
          <a:xfrm>
            <a:off x="7209666" y="4887703"/>
            <a:ext cx="1544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3A3A3C"/>
                </a:solidFill>
                <a:latin typeface="wusmhelveticaneuecdnlightreg" panose="02000400000000000000" pitchFamily="2" charset="0"/>
              </a:rPr>
              <a:t>-5.48%</a:t>
            </a:r>
          </a:p>
          <a:p>
            <a:pPr algn="ctr"/>
            <a:endParaRPr lang="en-US" sz="1000" dirty="0">
              <a:solidFill>
                <a:srgbClr val="3A3A3C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917D7E3-A235-41B3-AACD-D54A93028347}"/>
              </a:ext>
            </a:extLst>
          </p:cNvPr>
          <p:cNvSpPr txBox="1"/>
          <p:nvPr/>
        </p:nvSpPr>
        <p:spPr>
          <a:xfrm>
            <a:off x="3628668" y="3756070"/>
            <a:ext cx="1780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JAN. 1 – JUNE 30TH 2016</a:t>
            </a:r>
          </a:p>
          <a:p>
            <a:pPr algn="ctr"/>
            <a:endParaRPr lang="en-US" sz="1000" dirty="0">
              <a:solidFill>
                <a:schemeClr val="bg1"/>
              </a:solidFill>
              <a:latin typeface="wusmhelveticaneuecdnmedreg" panose="020B0606030502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B1A062D-B7E5-4E75-93DF-EB13008AC16D}"/>
              </a:ext>
            </a:extLst>
          </p:cNvPr>
          <p:cNvSpPr txBox="1"/>
          <p:nvPr/>
        </p:nvSpPr>
        <p:spPr>
          <a:xfrm>
            <a:off x="5428992" y="3771095"/>
            <a:ext cx="1780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JAN. 1 – JUNE 30TH 2017</a:t>
            </a:r>
          </a:p>
          <a:p>
            <a:pPr algn="ctr"/>
            <a:endParaRPr lang="en-US" sz="1000" dirty="0">
              <a:solidFill>
                <a:schemeClr val="bg1"/>
              </a:solidFill>
              <a:latin typeface="wusmhelveticaneuecdnmedreg" panose="020B0606030502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AEA6E43-576F-4163-8B91-33423B17E1B3}"/>
              </a:ext>
            </a:extLst>
          </p:cNvPr>
          <p:cNvSpPr txBox="1"/>
          <p:nvPr/>
        </p:nvSpPr>
        <p:spPr>
          <a:xfrm>
            <a:off x="7209666" y="3771095"/>
            <a:ext cx="1544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wusmhelveticaneuecdnmedreg" panose="020B0606030502030204" pitchFamily="34" charset="0"/>
              </a:rPr>
              <a:t>% CHANGE YOY</a:t>
            </a:r>
          </a:p>
          <a:p>
            <a:pPr algn="ctr"/>
            <a:endParaRPr lang="en-US" sz="1000" dirty="0">
              <a:solidFill>
                <a:schemeClr val="bg1"/>
              </a:solidFill>
              <a:latin typeface="wusmhelveticaneuecdnmedreg" panose="020B0606030502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6F9165A-39EA-4067-8338-7839A894FEB0}"/>
              </a:ext>
            </a:extLst>
          </p:cNvPr>
          <p:cNvSpPr txBox="1"/>
          <p:nvPr/>
        </p:nvSpPr>
        <p:spPr>
          <a:xfrm>
            <a:off x="998167" y="6925211"/>
            <a:ext cx="1780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3A3A3C"/>
                </a:solidFill>
                <a:latin typeface="wusmhelveticaneuecdnlightreg" panose="02000400000000000000" pitchFamily="2" charset="0"/>
              </a:rPr>
              <a:t>$1,135,167</a:t>
            </a:r>
          </a:p>
          <a:p>
            <a:pPr algn="ctr"/>
            <a:endParaRPr lang="en-US" sz="1000" dirty="0">
              <a:solidFill>
                <a:srgbClr val="3A3A3C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01A2973-35FF-4291-967F-90FE7A93AE4D}"/>
              </a:ext>
            </a:extLst>
          </p:cNvPr>
          <p:cNvSpPr txBox="1"/>
          <p:nvPr/>
        </p:nvSpPr>
        <p:spPr>
          <a:xfrm>
            <a:off x="2846618" y="6940236"/>
            <a:ext cx="1780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3A3A3C"/>
                </a:solidFill>
                <a:latin typeface="wusmhelveticaneuecdnlightreg" panose="02000400000000000000" pitchFamily="2" charset="0"/>
              </a:rPr>
              <a:t>$1,688,189</a:t>
            </a:r>
          </a:p>
          <a:p>
            <a:pPr algn="ctr"/>
            <a:endParaRPr lang="en-US" sz="1000" dirty="0">
              <a:solidFill>
                <a:srgbClr val="3A3A3C"/>
              </a:solidFill>
              <a:latin typeface="wusmhelveticaneuecdnlightreg" panose="020004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5710D19-8F90-4E1D-AE86-F515B4805758}"/>
              </a:ext>
            </a:extLst>
          </p:cNvPr>
          <p:cNvSpPr txBox="1"/>
          <p:nvPr/>
        </p:nvSpPr>
        <p:spPr>
          <a:xfrm>
            <a:off x="4687447" y="6940236"/>
            <a:ext cx="1544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3A3A3C"/>
                </a:solidFill>
                <a:latin typeface="wusmhelveticaneuecdnlightreg" panose="02000400000000000000" pitchFamily="2" charset="0"/>
              </a:rPr>
              <a:t>48.7%</a:t>
            </a:r>
          </a:p>
          <a:p>
            <a:pPr algn="ctr"/>
            <a:endParaRPr lang="en-US" sz="1000" dirty="0">
              <a:solidFill>
                <a:srgbClr val="3A3A3C"/>
              </a:solidFill>
              <a:latin typeface="wusmhelveticaneuecdnlightreg" panose="02000400000000000000" pitchFamily="2" charset="0"/>
            </a:endParaRPr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3AA34908-D69D-44CD-B4CE-6C9B33018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457251"/>
              </p:ext>
            </p:extLst>
          </p:nvPr>
        </p:nvGraphicFramePr>
        <p:xfrm>
          <a:off x="1064871" y="921899"/>
          <a:ext cx="7741334" cy="30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335">
                  <a:extLst>
                    <a:ext uri="{9D8B030D-6E8A-4147-A177-3AD203B41FA5}">
                      <a16:colId xmlns:a16="http://schemas.microsoft.com/office/drawing/2014/main" val="2162601440"/>
                    </a:ext>
                  </a:extLst>
                </a:gridCol>
                <a:gridCol w="1760425">
                  <a:extLst>
                    <a:ext uri="{9D8B030D-6E8A-4147-A177-3AD203B41FA5}">
                      <a16:colId xmlns:a16="http://schemas.microsoft.com/office/drawing/2014/main" val="385908559"/>
                    </a:ext>
                  </a:extLst>
                </a:gridCol>
                <a:gridCol w="1757098">
                  <a:extLst>
                    <a:ext uri="{9D8B030D-6E8A-4147-A177-3AD203B41FA5}">
                      <a16:colId xmlns:a16="http://schemas.microsoft.com/office/drawing/2014/main" val="2793542704"/>
                    </a:ext>
                  </a:extLst>
                </a:gridCol>
                <a:gridCol w="1641476">
                  <a:extLst>
                    <a:ext uri="{9D8B030D-6E8A-4147-A177-3AD203B41FA5}">
                      <a16:colId xmlns:a16="http://schemas.microsoft.com/office/drawing/2014/main" val="4158344760"/>
                    </a:ext>
                  </a:extLst>
                </a:gridCol>
              </a:tblGrid>
              <a:tr h="302280">
                <a:tc>
                  <a:txBody>
                    <a:bodyPr/>
                    <a:lstStyle/>
                    <a:p>
                      <a:pPr algn="l"/>
                      <a:endParaRPr lang="en-US" sz="1200" b="0" dirty="0">
                        <a:solidFill>
                          <a:schemeClr val="bg1"/>
                        </a:solidFill>
                        <a:latin typeface="wusmhelveticaneuecdnmedreg" panose="020B0606030502030204" pitchFamily="34" charset="0"/>
                      </a:endParaRPr>
                    </a:p>
                  </a:txBody>
                  <a:tcPr anchor="ctr">
                    <a:solidFill>
                      <a:srgbClr val="DA1F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MARCH 2017</a:t>
                      </a:r>
                    </a:p>
                  </a:txBody>
                  <a:tcPr anchor="ctr">
                    <a:solidFill>
                      <a:srgbClr val="EC1C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MARCH 2018</a:t>
                      </a:r>
                    </a:p>
                  </a:txBody>
                  <a:tcPr anchor="ctr">
                    <a:solidFill>
                      <a:srgbClr val="EC1C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% CHANGE MOM</a:t>
                      </a:r>
                    </a:p>
                  </a:txBody>
                  <a:tcPr anchor="ctr">
                    <a:solidFill>
                      <a:srgbClr val="EC1C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336420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154818F2-E3EF-49DE-9D0A-7F6343B8B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725212"/>
              </p:ext>
            </p:extLst>
          </p:nvPr>
        </p:nvGraphicFramePr>
        <p:xfrm>
          <a:off x="1071360" y="3736089"/>
          <a:ext cx="7741334" cy="30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335">
                  <a:extLst>
                    <a:ext uri="{9D8B030D-6E8A-4147-A177-3AD203B41FA5}">
                      <a16:colId xmlns:a16="http://schemas.microsoft.com/office/drawing/2014/main" val="2162601440"/>
                    </a:ext>
                  </a:extLst>
                </a:gridCol>
                <a:gridCol w="1760425">
                  <a:extLst>
                    <a:ext uri="{9D8B030D-6E8A-4147-A177-3AD203B41FA5}">
                      <a16:colId xmlns:a16="http://schemas.microsoft.com/office/drawing/2014/main" val="385908559"/>
                    </a:ext>
                  </a:extLst>
                </a:gridCol>
                <a:gridCol w="1703638">
                  <a:extLst>
                    <a:ext uri="{9D8B030D-6E8A-4147-A177-3AD203B41FA5}">
                      <a16:colId xmlns:a16="http://schemas.microsoft.com/office/drawing/2014/main" val="2793542704"/>
                    </a:ext>
                  </a:extLst>
                </a:gridCol>
                <a:gridCol w="1694936">
                  <a:extLst>
                    <a:ext uri="{9D8B030D-6E8A-4147-A177-3AD203B41FA5}">
                      <a16:colId xmlns:a16="http://schemas.microsoft.com/office/drawing/2014/main" val="4158344760"/>
                    </a:ext>
                  </a:extLst>
                </a:gridCol>
              </a:tblGrid>
              <a:tr h="302280">
                <a:tc>
                  <a:txBody>
                    <a:bodyPr/>
                    <a:lstStyle/>
                    <a:p>
                      <a:pPr algn="l"/>
                      <a:endParaRPr lang="en-US" sz="1200" b="0" dirty="0">
                        <a:solidFill>
                          <a:schemeClr val="bg1"/>
                        </a:solidFill>
                        <a:latin typeface="wusmhelveticaneuecdnmedreg" panose="020B0606030502030204" pitchFamily="34" charset="0"/>
                      </a:endParaRPr>
                    </a:p>
                  </a:txBody>
                  <a:tcPr anchor="ctr">
                    <a:solidFill>
                      <a:srgbClr val="DA1F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JAN. 1 – JUNE 30TH 2016</a:t>
                      </a:r>
                    </a:p>
                  </a:txBody>
                  <a:tcPr anchor="ctr">
                    <a:solidFill>
                      <a:srgbClr val="EC1C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JAN. 1 – JUNE 30TH 2017</a:t>
                      </a:r>
                    </a:p>
                  </a:txBody>
                  <a:tcPr anchor="ctr">
                    <a:solidFill>
                      <a:srgbClr val="EC1C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% CHANGE YOY</a:t>
                      </a:r>
                    </a:p>
                  </a:txBody>
                  <a:tcPr anchor="ctr">
                    <a:solidFill>
                      <a:srgbClr val="EC1C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33642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F51933A-8623-4DE0-A86E-9B6997C30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037843"/>
              </p:ext>
            </p:extLst>
          </p:nvPr>
        </p:nvGraphicFramePr>
        <p:xfrm>
          <a:off x="1054821" y="1327342"/>
          <a:ext cx="7741336" cy="1003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304">
                  <a:extLst>
                    <a:ext uri="{9D8B030D-6E8A-4147-A177-3AD203B41FA5}">
                      <a16:colId xmlns:a16="http://schemas.microsoft.com/office/drawing/2014/main" val="804858017"/>
                    </a:ext>
                  </a:extLst>
                </a:gridCol>
                <a:gridCol w="1759352">
                  <a:extLst>
                    <a:ext uri="{9D8B030D-6E8A-4147-A177-3AD203B41FA5}">
                      <a16:colId xmlns:a16="http://schemas.microsoft.com/office/drawing/2014/main" val="3179826844"/>
                    </a:ext>
                  </a:extLst>
                </a:gridCol>
                <a:gridCol w="1747777">
                  <a:extLst>
                    <a:ext uri="{9D8B030D-6E8A-4147-A177-3AD203B41FA5}">
                      <a16:colId xmlns:a16="http://schemas.microsoft.com/office/drawing/2014/main" val="4276230609"/>
                    </a:ext>
                  </a:extLst>
                </a:gridCol>
                <a:gridCol w="1629903">
                  <a:extLst>
                    <a:ext uri="{9D8B030D-6E8A-4147-A177-3AD203B41FA5}">
                      <a16:colId xmlns:a16="http://schemas.microsoft.com/office/drawing/2014/main" val="3984693659"/>
                    </a:ext>
                  </a:extLst>
                </a:gridCol>
              </a:tblGrid>
              <a:tr h="211540"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Howard Hanna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$80,344,650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$67,676,559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-15.77%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216951"/>
                  </a:ext>
                </a:extLst>
              </a:tr>
              <a:tr h="21154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KWCD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</a:t>
                      </a:r>
                      <a:r>
                        <a:rPr lang="en-US" sz="1000" dirty="0"/>
                        <a:t>30,479,731</a:t>
                      </a:r>
                      <a:endParaRPr lang="en-US" sz="1000" b="0" dirty="0">
                        <a:solidFill>
                          <a:srgbClr val="323132"/>
                        </a:solidFill>
                        <a:latin typeface="wusmhelveticaneuecdnlightreg" panose="02000400000000000000" pitchFamily="2" charset="0"/>
                      </a:endParaRP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</a:t>
                      </a:r>
                      <a:r>
                        <a:rPr lang="en-US" sz="1000" dirty="0"/>
                        <a:t>53,125,695</a:t>
                      </a:r>
                      <a:endParaRPr lang="en-US" sz="1000" b="0" dirty="0">
                        <a:solidFill>
                          <a:srgbClr val="323132"/>
                        </a:solidFill>
                        <a:latin typeface="wusmhelveticaneuecdnlightreg" panose="02000400000000000000" pitchFamily="2" charset="0"/>
                      </a:endParaRP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74.30%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810290"/>
                  </a:ext>
                </a:extLst>
              </a:tr>
              <a:tr h="21154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Coldwell Banker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</a:t>
                      </a:r>
                      <a:r>
                        <a:rPr lang="en-US" sz="1000" dirty="0"/>
                        <a:t>55,249,437</a:t>
                      </a:r>
                      <a:endParaRPr lang="en-US" sz="1000" b="0" dirty="0">
                        <a:solidFill>
                          <a:srgbClr val="323132"/>
                        </a:solidFill>
                        <a:latin typeface="wusmhelveticaneuecdnlightreg" panose="02000400000000000000" pitchFamily="2" charset="0"/>
                      </a:endParaRP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</a:t>
                      </a:r>
                      <a:r>
                        <a:rPr lang="en-US" sz="1000" dirty="0"/>
                        <a:t>52,613,680</a:t>
                      </a:r>
                      <a:endParaRPr lang="en-US" sz="1000" b="0" dirty="0">
                        <a:solidFill>
                          <a:srgbClr val="323132"/>
                        </a:solidFill>
                        <a:latin typeface="wusmhelveticaneuecdnlightreg" panose="02000400000000000000" pitchFamily="2" charset="0"/>
                      </a:endParaRP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-4.77%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514748"/>
                  </a:ext>
                </a:extLst>
              </a:tr>
              <a:tr h="272008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Berkshire Hathaway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</a:t>
                      </a:r>
                      <a:r>
                        <a:rPr lang="en-US" sz="1000" dirty="0"/>
                        <a:t>24,535,803</a:t>
                      </a:r>
                      <a:endParaRPr lang="en-US" sz="1000" b="0" dirty="0">
                        <a:solidFill>
                          <a:srgbClr val="323132"/>
                        </a:solidFill>
                        <a:latin typeface="wusmhelveticaneuecdnlightreg" panose="02000400000000000000" pitchFamily="2" charset="0"/>
                      </a:endParaRP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</a:t>
                      </a:r>
                      <a:r>
                        <a:rPr lang="en-US" sz="1000" dirty="0"/>
                        <a:t>27,048,568</a:t>
                      </a:r>
                      <a:endParaRPr lang="en-US" sz="1000" b="0" dirty="0">
                        <a:solidFill>
                          <a:srgbClr val="323132"/>
                        </a:solidFill>
                        <a:latin typeface="wusmhelveticaneuecdnlightreg" panose="02000400000000000000" pitchFamily="2" charset="0"/>
                      </a:endParaRP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10.24%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853054"/>
                  </a:ext>
                </a:extLst>
              </a:tr>
            </a:tbl>
          </a:graphicData>
        </a:graphic>
      </p:graphicFrame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461FC7A3-E854-4827-9CE3-51C43F42DE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858860"/>
              </p:ext>
            </p:extLst>
          </p:nvPr>
        </p:nvGraphicFramePr>
        <p:xfrm>
          <a:off x="1081410" y="3736089"/>
          <a:ext cx="7741334" cy="30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335">
                  <a:extLst>
                    <a:ext uri="{9D8B030D-6E8A-4147-A177-3AD203B41FA5}">
                      <a16:colId xmlns:a16="http://schemas.microsoft.com/office/drawing/2014/main" val="2162601440"/>
                    </a:ext>
                  </a:extLst>
                </a:gridCol>
                <a:gridCol w="1760425">
                  <a:extLst>
                    <a:ext uri="{9D8B030D-6E8A-4147-A177-3AD203B41FA5}">
                      <a16:colId xmlns:a16="http://schemas.microsoft.com/office/drawing/2014/main" val="385908559"/>
                    </a:ext>
                  </a:extLst>
                </a:gridCol>
                <a:gridCol w="1763708">
                  <a:extLst>
                    <a:ext uri="{9D8B030D-6E8A-4147-A177-3AD203B41FA5}">
                      <a16:colId xmlns:a16="http://schemas.microsoft.com/office/drawing/2014/main" val="2793542704"/>
                    </a:ext>
                  </a:extLst>
                </a:gridCol>
                <a:gridCol w="1634866">
                  <a:extLst>
                    <a:ext uri="{9D8B030D-6E8A-4147-A177-3AD203B41FA5}">
                      <a16:colId xmlns:a16="http://schemas.microsoft.com/office/drawing/2014/main" val="4158344760"/>
                    </a:ext>
                  </a:extLst>
                </a:gridCol>
              </a:tblGrid>
              <a:tr h="302280">
                <a:tc>
                  <a:txBody>
                    <a:bodyPr/>
                    <a:lstStyle/>
                    <a:p>
                      <a:pPr algn="l"/>
                      <a:endParaRPr lang="en-US" sz="1200" b="0" dirty="0">
                        <a:solidFill>
                          <a:schemeClr val="bg1"/>
                        </a:solidFill>
                        <a:latin typeface="wusmhelveticaneuecdnmedreg" panose="020B0606030502030204" pitchFamily="34" charset="0"/>
                      </a:endParaRPr>
                    </a:p>
                  </a:txBody>
                  <a:tcPr anchor="ctr">
                    <a:solidFill>
                      <a:srgbClr val="DA1F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JAN. 1 – MARCH 31</a:t>
                      </a:r>
                      <a:r>
                        <a:rPr lang="en-US" sz="1000" b="0" baseline="3000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ST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, 2017</a:t>
                      </a:r>
                    </a:p>
                  </a:txBody>
                  <a:tcPr anchor="ctr">
                    <a:solidFill>
                      <a:srgbClr val="EC1C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JAN. 1 – MARCH 31</a:t>
                      </a:r>
                      <a:r>
                        <a:rPr lang="en-US" sz="1000" b="0" baseline="3000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ST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, 2018</a:t>
                      </a:r>
                    </a:p>
                  </a:txBody>
                  <a:tcPr anchor="ctr">
                    <a:solidFill>
                      <a:srgbClr val="EC1C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% CHANGE YOY</a:t>
                      </a:r>
                    </a:p>
                  </a:txBody>
                  <a:tcPr anchor="ctr">
                    <a:solidFill>
                      <a:srgbClr val="EC1C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336420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BF66A90C-941D-4799-BA68-2823EE080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600905"/>
              </p:ext>
            </p:extLst>
          </p:nvPr>
        </p:nvGraphicFramePr>
        <p:xfrm>
          <a:off x="1064871" y="6545800"/>
          <a:ext cx="5158999" cy="30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686">
                  <a:extLst>
                    <a:ext uri="{9D8B030D-6E8A-4147-A177-3AD203B41FA5}">
                      <a16:colId xmlns:a16="http://schemas.microsoft.com/office/drawing/2014/main" val="385908559"/>
                    </a:ext>
                  </a:extLst>
                </a:gridCol>
                <a:gridCol w="1941377">
                  <a:extLst>
                    <a:ext uri="{9D8B030D-6E8A-4147-A177-3AD203B41FA5}">
                      <a16:colId xmlns:a16="http://schemas.microsoft.com/office/drawing/2014/main" val="2793542704"/>
                    </a:ext>
                  </a:extLst>
                </a:gridCol>
                <a:gridCol w="1694936">
                  <a:extLst>
                    <a:ext uri="{9D8B030D-6E8A-4147-A177-3AD203B41FA5}">
                      <a16:colId xmlns:a16="http://schemas.microsoft.com/office/drawing/2014/main" val="4158344760"/>
                    </a:ext>
                  </a:extLst>
                </a:gridCol>
              </a:tblGrid>
              <a:tr h="30228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MARCH 2017</a:t>
                      </a:r>
                    </a:p>
                  </a:txBody>
                  <a:tcPr anchor="ctr">
                    <a:solidFill>
                      <a:srgbClr val="EC1C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MARCH 2018</a:t>
                      </a:r>
                    </a:p>
                  </a:txBody>
                  <a:tcPr anchor="ctr">
                    <a:solidFill>
                      <a:srgbClr val="EC1C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% CHANGE YOY</a:t>
                      </a:r>
                    </a:p>
                  </a:txBody>
                  <a:tcPr anchor="ctr">
                    <a:solidFill>
                      <a:srgbClr val="EC1C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336420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5A3D2008-1D4E-43E4-88A3-3957A7355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761619"/>
              </p:ext>
            </p:extLst>
          </p:nvPr>
        </p:nvGraphicFramePr>
        <p:xfrm>
          <a:off x="1054821" y="6951243"/>
          <a:ext cx="5137032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736">
                  <a:extLst>
                    <a:ext uri="{9D8B030D-6E8A-4147-A177-3AD203B41FA5}">
                      <a16:colId xmlns:a16="http://schemas.microsoft.com/office/drawing/2014/main" val="3179826844"/>
                    </a:ext>
                  </a:extLst>
                </a:gridCol>
                <a:gridCol w="1974393">
                  <a:extLst>
                    <a:ext uri="{9D8B030D-6E8A-4147-A177-3AD203B41FA5}">
                      <a16:colId xmlns:a16="http://schemas.microsoft.com/office/drawing/2014/main" val="4276230609"/>
                    </a:ext>
                  </a:extLst>
                </a:gridCol>
                <a:gridCol w="1629903">
                  <a:extLst>
                    <a:ext uri="{9D8B030D-6E8A-4147-A177-3AD203B41FA5}">
                      <a16:colId xmlns:a16="http://schemas.microsoft.com/office/drawing/2014/main" val="3984693659"/>
                    </a:ext>
                  </a:extLst>
                </a:gridCol>
              </a:tblGrid>
              <a:tr h="21154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$786,624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$1,504,940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91.3%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21695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DA2AC90-DB72-4BDB-94BC-88D648D82623}"/>
              </a:ext>
            </a:extLst>
          </p:cNvPr>
          <p:cNvSpPr txBox="1"/>
          <p:nvPr/>
        </p:nvSpPr>
        <p:spPr>
          <a:xfrm>
            <a:off x="1176031" y="7454097"/>
            <a:ext cx="5841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*Disclaimer: Data pulled from ENRYMLS on 4/9/18</a:t>
            </a: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7189C8A7-6E80-4696-ADFD-84DA65FE5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144427"/>
              </p:ext>
            </p:extLst>
          </p:nvPr>
        </p:nvGraphicFramePr>
        <p:xfrm>
          <a:off x="1081410" y="4141532"/>
          <a:ext cx="7741336" cy="1003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304">
                  <a:extLst>
                    <a:ext uri="{9D8B030D-6E8A-4147-A177-3AD203B41FA5}">
                      <a16:colId xmlns:a16="http://schemas.microsoft.com/office/drawing/2014/main" val="804858017"/>
                    </a:ext>
                  </a:extLst>
                </a:gridCol>
                <a:gridCol w="1759352">
                  <a:extLst>
                    <a:ext uri="{9D8B030D-6E8A-4147-A177-3AD203B41FA5}">
                      <a16:colId xmlns:a16="http://schemas.microsoft.com/office/drawing/2014/main" val="3179826844"/>
                    </a:ext>
                  </a:extLst>
                </a:gridCol>
                <a:gridCol w="1747777">
                  <a:extLst>
                    <a:ext uri="{9D8B030D-6E8A-4147-A177-3AD203B41FA5}">
                      <a16:colId xmlns:a16="http://schemas.microsoft.com/office/drawing/2014/main" val="4276230609"/>
                    </a:ext>
                  </a:extLst>
                </a:gridCol>
                <a:gridCol w="1629903">
                  <a:extLst>
                    <a:ext uri="{9D8B030D-6E8A-4147-A177-3AD203B41FA5}">
                      <a16:colId xmlns:a16="http://schemas.microsoft.com/office/drawing/2014/main" val="3984693659"/>
                    </a:ext>
                  </a:extLst>
                </a:gridCol>
              </a:tblGrid>
              <a:tr h="211540">
                <a:tc>
                  <a:txBody>
                    <a:bodyPr/>
                    <a:lstStyle/>
                    <a:p>
                      <a:pPr marL="0" marR="0" lvl="0" indent="0" algn="l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Howard Hanna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$186,488,317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$181,651,640</a:t>
                      </a: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-2.59%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216951"/>
                  </a:ext>
                </a:extLst>
              </a:tr>
              <a:tr h="21154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Coldwell Banker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</a:t>
                      </a:r>
                      <a:r>
                        <a:rPr lang="en-US" sz="1000" dirty="0"/>
                        <a:t>125,723,285</a:t>
                      </a:r>
                      <a:endParaRPr lang="en-US" sz="1000" b="0" dirty="0">
                        <a:solidFill>
                          <a:srgbClr val="323132"/>
                        </a:solidFill>
                        <a:latin typeface="wusmhelveticaneuecdnlightreg" panose="02000400000000000000" pitchFamily="2" charset="0"/>
                      </a:endParaRP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</a:t>
                      </a:r>
                      <a:r>
                        <a:rPr lang="en-US" sz="1000" dirty="0"/>
                        <a:t>126,937,415</a:t>
                      </a:r>
                      <a:endParaRPr lang="en-US" sz="1000" b="0" dirty="0">
                        <a:solidFill>
                          <a:srgbClr val="323132"/>
                        </a:solidFill>
                        <a:latin typeface="wusmhelveticaneuecdnlightreg" panose="02000400000000000000" pitchFamily="2" charset="0"/>
                      </a:endParaRP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.97%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810290"/>
                  </a:ext>
                </a:extLst>
              </a:tr>
              <a:tr h="211540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KWCD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</a:t>
                      </a:r>
                      <a:r>
                        <a:rPr lang="en-US" sz="1000" dirty="0"/>
                        <a:t>80,364,507</a:t>
                      </a:r>
                      <a:endParaRPr lang="en-US" sz="1000" b="0" dirty="0">
                        <a:solidFill>
                          <a:srgbClr val="323132"/>
                        </a:solidFill>
                        <a:latin typeface="wusmhelveticaneuecdnlightreg" panose="02000400000000000000" pitchFamily="2" charset="0"/>
                      </a:endParaRP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</a:t>
                      </a:r>
                      <a:r>
                        <a:rPr lang="en-US" sz="1000" dirty="0"/>
                        <a:t>124,728,127</a:t>
                      </a:r>
                      <a:endParaRPr lang="en-US" sz="1000" b="0" dirty="0">
                        <a:solidFill>
                          <a:srgbClr val="323132"/>
                        </a:solidFill>
                        <a:latin typeface="wusmhelveticaneuecdnlightreg" panose="02000400000000000000" pitchFamily="2" charset="0"/>
                      </a:endParaRP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55.20%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514748"/>
                  </a:ext>
                </a:extLst>
              </a:tr>
              <a:tr h="272008"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wusmhelveticaneuecdnmedreg" panose="020B0606030502030204" pitchFamily="34" charset="0"/>
                        </a:rPr>
                        <a:t>Berkshire Hathaway</a:t>
                      </a:r>
                    </a:p>
                  </a:txBody>
                  <a:tcPr>
                    <a:solidFill>
                      <a:srgbClr val="7778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$61,870,319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$</a:t>
                      </a:r>
                      <a:r>
                        <a:rPr lang="en-US" sz="1000" dirty="0"/>
                        <a:t>71,244,541</a:t>
                      </a:r>
                      <a:endParaRPr lang="en-US" sz="1000" b="0" dirty="0">
                        <a:solidFill>
                          <a:srgbClr val="323132"/>
                        </a:solidFill>
                        <a:latin typeface="wusmhelveticaneuecdnlightreg" panose="02000400000000000000" pitchFamily="2" charset="0"/>
                      </a:endParaRPr>
                    </a:p>
                  </a:txBody>
                  <a:tcP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323132"/>
                          </a:solidFill>
                          <a:latin typeface="wusmhelveticaneuecdnlightreg" panose="02000400000000000000" pitchFamily="2" charset="0"/>
                        </a:rPr>
                        <a:t>15.15%</a:t>
                      </a:r>
                    </a:p>
                  </a:txBody>
                  <a:tcPr>
                    <a:solidFill>
                      <a:srgbClr val="E7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853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79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6473</TotalTime>
  <Words>1337</Words>
  <Application>Microsoft Office PowerPoint</Application>
  <PresentationFormat>Custom</PresentationFormat>
  <Paragraphs>562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wusmhelveticaneuecdnlightreg</vt:lpstr>
      <vt:lpstr>wusmhelveticaneuecdnmedreg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Lewis</dc:creator>
  <cp:keywords>property of MLMS</cp:keywords>
  <cp:lastModifiedBy>KWL CR</cp:lastModifiedBy>
  <cp:revision>76</cp:revision>
  <cp:lastPrinted>2017-12-12T18:21:53Z</cp:lastPrinted>
  <dcterms:created xsi:type="dcterms:W3CDTF">2017-07-21T17:14:37Z</dcterms:created>
  <dcterms:modified xsi:type="dcterms:W3CDTF">2018-04-16T13:42:24Z</dcterms:modified>
</cp:coreProperties>
</file>